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  <p:sldMasterId id="2147483776" r:id="rId5"/>
    <p:sldMasterId id="2147483785" r:id="rId6"/>
    <p:sldMasterId id="2147483795" r:id="rId7"/>
  </p:sldMasterIdLst>
  <p:notesMasterIdLst>
    <p:notesMasterId r:id="rId27"/>
  </p:notesMasterIdLst>
  <p:sldIdLst>
    <p:sldId id="1117" r:id="rId8"/>
    <p:sldId id="1116" r:id="rId9"/>
    <p:sldId id="1526" r:id="rId10"/>
    <p:sldId id="1527" r:id="rId11"/>
    <p:sldId id="1528" r:id="rId12"/>
    <p:sldId id="1495" r:id="rId13"/>
    <p:sldId id="1529" r:id="rId14"/>
    <p:sldId id="1564" r:id="rId15"/>
    <p:sldId id="1498" r:id="rId16"/>
    <p:sldId id="1397" r:id="rId17"/>
    <p:sldId id="1565" r:id="rId18"/>
    <p:sldId id="1518" r:id="rId19"/>
    <p:sldId id="1418" r:id="rId20"/>
    <p:sldId id="1497" r:id="rId21"/>
    <p:sldId id="1357" r:id="rId22"/>
    <p:sldId id="1417" r:id="rId23"/>
    <p:sldId id="281" r:id="rId24"/>
    <p:sldId id="1521" r:id="rId25"/>
    <p:sldId id="1517" r:id="rId26"/>
  </p:sldIdLst>
  <p:sldSz cx="12192000" cy="6858000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96C0742-B830-455F-86F2-30C163125497}">
          <p14:sldIdLst>
            <p14:sldId id="1117"/>
            <p14:sldId id="1116"/>
            <p14:sldId id="1526"/>
            <p14:sldId id="1527"/>
            <p14:sldId id="1528"/>
            <p14:sldId id="1495"/>
            <p14:sldId id="1529"/>
            <p14:sldId id="1564"/>
            <p14:sldId id="1498"/>
            <p14:sldId id="1397"/>
            <p14:sldId id="1565"/>
            <p14:sldId id="1518"/>
            <p14:sldId id="1418"/>
            <p14:sldId id="1497"/>
            <p14:sldId id="1357"/>
            <p14:sldId id="1417"/>
            <p14:sldId id="281"/>
            <p14:sldId id="1521"/>
            <p14:sldId id="1517"/>
          </p14:sldIdLst>
        </p14:section>
        <p14:section name="Untitled Section" id="{0FC1FF40-E33B-44CD-9835-1E91CFBE060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, Michelle K" initials="MMK" lastIdx="4" clrIdx="0">
    <p:extLst>
      <p:ext uri="{19B8F6BF-5375-455C-9EA6-DF929625EA0E}">
        <p15:presenceInfo xmlns:p15="http://schemas.microsoft.com/office/powerpoint/2012/main" userId="S-1-5-21-19610888-2120439649-608991905-219974" providerId="AD"/>
      </p:ext>
    </p:extLst>
  </p:cmAuthor>
  <p:cmAuthor id="2" name="Drgona, Jan" initials="DJ" lastIdx="2" clrIdx="1">
    <p:extLst>
      <p:ext uri="{19B8F6BF-5375-455C-9EA6-DF929625EA0E}">
        <p15:presenceInfo xmlns:p15="http://schemas.microsoft.com/office/powerpoint/2012/main" userId="S::jan.drgona@pnnl.gov::8107277a-43fb-42e1-8aa0-684adf187181" providerId="AD"/>
      </p:ext>
    </p:extLst>
  </p:cmAuthor>
  <p:cmAuthor id="3" name="Morse, Joanna R" initials="MJR" lastIdx="14" clrIdx="2">
    <p:extLst>
      <p:ext uri="{19B8F6BF-5375-455C-9EA6-DF929625EA0E}">
        <p15:presenceInfo xmlns:p15="http://schemas.microsoft.com/office/powerpoint/2012/main" userId="S::joanna.morse@pnnl.gov::ed91b46c-050e-43a6-841f-2ee7acac37f4" providerId="AD"/>
      </p:ext>
    </p:extLst>
  </p:cmAuthor>
  <p:cmAuthor id="4" name="Blake, Jennifer" initials="BJ" lastIdx="13" clrIdx="3">
    <p:extLst>
      <p:ext uri="{19B8F6BF-5375-455C-9EA6-DF929625EA0E}">
        <p15:presenceInfo xmlns:p15="http://schemas.microsoft.com/office/powerpoint/2012/main" userId="S::Jennifer.Blake@pnnl.gov::18c46799-5b14-4629-b3db-32d9fb0f43bf" providerId="AD"/>
      </p:ext>
    </p:extLst>
  </p:cmAuthor>
  <p:cmAuthor id="5" name="Machart, Kelly A" initials="MKA" lastIdx="1" clrIdx="4">
    <p:extLst>
      <p:ext uri="{19B8F6BF-5375-455C-9EA6-DF929625EA0E}">
        <p15:presenceInfo xmlns:p15="http://schemas.microsoft.com/office/powerpoint/2012/main" userId="S::kelly.machart@pnnl.gov::63c5e562-4ac0-486d-96bf-22c8ea1cf9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49EBB"/>
    <a:srgbClr val="9EDDEC"/>
    <a:srgbClr val="FF5854"/>
    <a:srgbClr val="007B18"/>
    <a:srgbClr val="007116"/>
    <a:srgbClr val="1549AF"/>
    <a:srgbClr val="0432FF"/>
    <a:srgbClr val="790221"/>
    <a:srgbClr val="2271FF"/>
    <a:srgbClr val="616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1" autoAdjust="0"/>
    <p:restoredTop sz="88707" autoAdjust="0"/>
  </p:normalViewPr>
  <p:slideViewPr>
    <p:cSldViewPr snapToGrid="0" snapToObjects="1">
      <p:cViewPr varScale="1">
        <p:scale>
          <a:sx n="77" d="100"/>
          <a:sy n="77" d="100"/>
        </p:scale>
        <p:origin x="718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gona, Jan" userId="8107277a-43fb-42e1-8aa0-684adf187181" providerId="ADAL" clId="{DBCC08B8-CA9D-4AC3-A041-22544455EA22}"/>
    <pc:docChg chg="undo custSel addSld delSld modSld sldOrd modSection">
      <pc:chgData name="Drgona, Jan" userId="8107277a-43fb-42e1-8aa0-684adf187181" providerId="ADAL" clId="{DBCC08B8-CA9D-4AC3-A041-22544455EA22}" dt="2023-06-06T15:10:41.621" v="299" actId="729"/>
      <pc:docMkLst>
        <pc:docMk/>
      </pc:docMkLst>
      <pc:sldChg chg="add del mod modShow">
        <pc:chgData name="Drgona, Jan" userId="8107277a-43fb-42e1-8aa0-684adf187181" providerId="ADAL" clId="{DBCC08B8-CA9D-4AC3-A041-22544455EA22}" dt="2023-06-06T15:10:41.621" v="299" actId="729"/>
        <pc:sldMkLst>
          <pc:docMk/>
          <pc:sldMk cId="1165423220" sldId="281"/>
        </pc:sldMkLst>
      </pc:sldChg>
      <pc:sldChg chg="add del">
        <pc:chgData name="Drgona, Jan" userId="8107277a-43fb-42e1-8aa0-684adf187181" providerId="ADAL" clId="{DBCC08B8-CA9D-4AC3-A041-22544455EA22}" dt="2023-06-06T15:10:39.860" v="298" actId="47"/>
        <pc:sldMkLst>
          <pc:docMk/>
          <pc:sldMk cId="4100954950" sldId="900"/>
        </pc:sldMkLst>
      </pc:sldChg>
      <pc:sldChg chg="modSp add del mod">
        <pc:chgData name="Drgona, Jan" userId="8107277a-43fb-42e1-8aa0-684adf187181" providerId="ADAL" clId="{DBCC08B8-CA9D-4AC3-A041-22544455EA22}" dt="2023-06-06T15:10:13.400" v="294" actId="47"/>
        <pc:sldMkLst>
          <pc:docMk/>
          <pc:sldMk cId="328018078" sldId="1116"/>
        </pc:sldMkLst>
        <pc:spChg chg="mod">
          <ac:chgData name="Drgona, Jan" userId="8107277a-43fb-42e1-8aa0-684adf187181" providerId="ADAL" clId="{DBCC08B8-CA9D-4AC3-A041-22544455EA22}" dt="2023-05-30T05:10:16.659" v="94" actId="14100"/>
          <ac:spMkLst>
            <pc:docMk/>
            <pc:sldMk cId="328018078" sldId="1116"/>
            <ac:spMk id="2" creationId="{7F5FD97D-AD65-A14D-A584-DF7F474A1613}"/>
          </ac:spMkLst>
        </pc:spChg>
      </pc:sldChg>
      <pc:sldChg chg="modSp add del mod">
        <pc:chgData name="Drgona, Jan" userId="8107277a-43fb-42e1-8aa0-684adf187181" providerId="ADAL" clId="{DBCC08B8-CA9D-4AC3-A041-22544455EA22}" dt="2023-06-06T15:10:13.400" v="294" actId="47"/>
        <pc:sldMkLst>
          <pc:docMk/>
          <pc:sldMk cId="1152154647" sldId="1117"/>
        </pc:sldMkLst>
        <pc:spChg chg="mod">
          <ac:chgData name="Drgona, Jan" userId="8107277a-43fb-42e1-8aa0-684adf187181" providerId="ADAL" clId="{DBCC08B8-CA9D-4AC3-A041-22544455EA22}" dt="2023-06-02T16:02:06.958" v="292" actId="6549"/>
          <ac:spMkLst>
            <pc:docMk/>
            <pc:sldMk cId="1152154647" sldId="1117"/>
            <ac:spMk id="2" creationId="{8BDFD0D9-1CAC-4FBD-8120-CBD5A07EB995}"/>
          </ac:spMkLst>
        </pc:spChg>
        <pc:spChg chg="mod">
          <ac:chgData name="Drgona, Jan" userId="8107277a-43fb-42e1-8aa0-684adf187181" providerId="ADAL" clId="{DBCC08B8-CA9D-4AC3-A041-22544455EA22}" dt="2023-05-31T20:16:22.822" v="206" actId="20577"/>
          <ac:spMkLst>
            <pc:docMk/>
            <pc:sldMk cId="1152154647" sldId="1117"/>
            <ac:spMk id="9" creationId="{4EEB77A5-9700-44F3-8BDA-933A0A9BA3FE}"/>
          </ac:spMkLst>
        </pc:spChg>
        <pc:spChg chg="mod">
          <ac:chgData name="Drgona, Jan" userId="8107277a-43fb-42e1-8aa0-684adf187181" providerId="ADAL" clId="{DBCC08B8-CA9D-4AC3-A041-22544455EA22}" dt="2023-05-30T05:08:13.187" v="48" actId="20577"/>
          <ac:spMkLst>
            <pc:docMk/>
            <pc:sldMk cId="1152154647" sldId="1117"/>
            <ac:spMk id="13" creationId="{287B4DED-D644-4A84-BE35-448A62CEC19C}"/>
          </ac:spMkLst>
        </pc:spChg>
      </pc:sldChg>
      <pc:sldChg chg="add del">
        <pc:chgData name="Drgona, Jan" userId="8107277a-43fb-42e1-8aa0-684adf187181" providerId="ADAL" clId="{DBCC08B8-CA9D-4AC3-A041-22544455EA22}" dt="2023-06-06T15:10:13.400" v="294" actId="47"/>
        <pc:sldMkLst>
          <pc:docMk/>
          <pc:sldMk cId="651697254" sldId="1357"/>
        </pc:sldMkLst>
      </pc:sldChg>
      <pc:sldChg chg="modSp add del mod modShow">
        <pc:chgData name="Drgona, Jan" userId="8107277a-43fb-42e1-8aa0-684adf187181" providerId="ADAL" clId="{DBCC08B8-CA9D-4AC3-A041-22544455EA22}" dt="2023-06-06T15:10:34.751" v="297" actId="729"/>
        <pc:sldMkLst>
          <pc:docMk/>
          <pc:sldMk cId="190876220" sldId="1397"/>
        </pc:sldMkLst>
        <pc:spChg chg="mod">
          <ac:chgData name="Drgona, Jan" userId="8107277a-43fb-42e1-8aa0-684adf187181" providerId="ADAL" clId="{DBCC08B8-CA9D-4AC3-A041-22544455EA22}" dt="2023-06-02T14:58:35.214" v="250" actId="20577"/>
          <ac:spMkLst>
            <pc:docMk/>
            <pc:sldMk cId="190876220" sldId="1397"/>
            <ac:spMk id="6" creationId="{93957920-AE50-27AE-462E-854823865F8C}"/>
          </ac:spMkLst>
        </pc:spChg>
        <pc:spChg chg="mod">
          <ac:chgData name="Drgona, Jan" userId="8107277a-43fb-42e1-8aa0-684adf187181" providerId="ADAL" clId="{DBCC08B8-CA9D-4AC3-A041-22544455EA22}" dt="2023-05-30T05:11:43.071" v="104" actId="20577"/>
          <ac:spMkLst>
            <pc:docMk/>
            <pc:sldMk cId="190876220" sldId="1397"/>
            <ac:spMk id="9" creationId="{859BC3A0-A3C0-342E-B464-040D760D83CF}"/>
          </ac:spMkLst>
        </pc:spChg>
      </pc:sldChg>
      <pc:sldChg chg="add del">
        <pc:chgData name="Drgona, Jan" userId="8107277a-43fb-42e1-8aa0-684adf187181" providerId="ADAL" clId="{DBCC08B8-CA9D-4AC3-A041-22544455EA22}" dt="2023-06-06T15:10:13.400" v="294" actId="47"/>
        <pc:sldMkLst>
          <pc:docMk/>
          <pc:sldMk cId="892426157" sldId="1417"/>
        </pc:sldMkLst>
      </pc:sldChg>
      <pc:sldChg chg="add del">
        <pc:chgData name="Drgona, Jan" userId="8107277a-43fb-42e1-8aa0-684adf187181" providerId="ADAL" clId="{DBCC08B8-CA9D-4AC3-A041-22544455EA22}" dt="2023-06-06T15:10:13.400" v="294" actId="47"/>
        <pc:sldMkLst>
          <pc:docMk/>
          <pc:sldMk cId="3773397961" sldId="1418"/>
        </pc:sldMkLst>
      </pc:sldChg>
      <pc:sldChg chg="add del mod modShow">
        <pc:chgData name="Drgona, Jan" userId="8107277a-43fb-42e1-8aa0-684adf187181" providerId="ADAL" clId="{DBCC08B8-CA9D-4AC3-A041-22544455EA22}" dt="2023-06-06T15:10:28.780" v="296" actId="729"/>
        <pc:sldMkLst>
          <pc:docMk/>
          <pc:sldMk cId="302003084" sldId="1495"/>
        </pc:sldMkLst>
      </pc:sldChg>
      <pc:sldChg chg="add del">
        <pc:chgData name="Drgona, Jan" userId="8107277a-43fb-42e1-8aa0-684adf187181" providerId="ADAL" clId="{DBCC08B8-CA9D-4AC3-A041-22544455EA22}" dt="2023-06-06T15:10:13.400" v="294" actId="47"/>
        <pc:sldMkLst>
          <pc:docMk/>
          <pc:sldMk cId="3384362676" sldId="1497"/>
        </pc:sldMkLst>
      </pc:sldChg>
      <pc:sldChg chg="add del mod modShow">
        <pc:chgData name="Drgona, Jan" userId="8107277a-43fb-42e1-8aa0-684adf187181" providerId="ADAL" clId="{DBCC08B8-CA9D-4AC3-A041-22544455EA22}" dt="2023-06-06T15:10:34.751" v="297" actId="729"/>
        <pc:sldMkLst>
          <pc:docMk/>
          <pc:sldMk cId="3165259775" sldId="1498"/>
        </pc:sldMkLst>
      </pc:sldChg>
      <pc:sldChg chg="add del">
        <pc:chgData name="Drgona, Jan" userId="8107277a-43fb-42e1-8aa0-684adf187181" providerId="ADAL" clId="{DBCC08B8-CA9D-4AC3-A041-22544455EA22}" dt="2023-06-06T15:10:19.855" v="295" actId="47"/>
        <pc:sldMkLst>
          <pc:docMk/>
          <pc:sldMk cId="2483330384" sldId="1504"/>
        </pc:sldMkLst>
      </pc:sldChg>
      <pc:sldChg chg="add del">
        <pc:chgData name="Drgona, Jan" userId="8107277a-43fb-42e1-8aa0-684adf187181" providerId="ADAL" clId="{DBCC08B8-CA9D-4AC3-A041-22544455EA22}" dt="2023-06-06T15:10:19.855" v="295" actId="47"/>
        <pc:sldMkLst>
          <pc:docMk/>
          <pc:sldMk cId="1420648794" sldId="1505"/>
        </pc:sldMkLst>
      </pc:sldChg>
      <pc:sldChg chg="add del">
        <pc:chgData name="Drgona, Jan" userId="8107277a-43fb-42e1-8aa0-684adf187181" providerId="ADAL" clId="{DBCC08B8-CA9D-4AC3-A041-22544455EA22}" dt="2023-06-06T15:10:19.855" v="295" actId="47"/>
        <pc:sldMkLst>
          <pc:docMk/>
          <pc:sldMk cId="2083484173" sldId="1506"/>
        </pc:sldMkLst>
      </pc:sldChg>
      <pc:sldChg chg="add del">
        <pc:chgData name="Drgona, Jan" userId="8107277a-43fb-42e1-8aa0-684adf187181" providerId="ADAL" clId="{DBCC08B8-CA9D-4AC3-A041-22544455EA22}" dt="2023-06-06T15:10:19.855" v="295" actId="47"/>
        <pc:sldMkLst>
          <pc:docMk/>
          <pc:sldMk cId="2561113485" sldId="1507"/>
        </pc:sldMkLst>
      </pc:sldChg>
      <pc:sldChg chg="add del">
        <pc:chgData name="Drgona, Jan" userId="8107277a-43fb-42e1-8aa0-684adf187181" providerId="ADAL" clId="{DBCC08B8-CA9D-4AC3-A041-22544455EA22}" dt="2023-06-06T15:10:19.855" v="295" actId="47"/>
        <pc:sldMkLst>
          <pc:docMk/>
          <pc:sldMk cId="306344748" sldId="1508"/>
        </pc:sldMkLst>
      </pc:sldChg>
      <pc:sldChg chg="add del">
        <pc:chgData name="Drgona, Jan" userId="8107277a-43fb-42e1-8aa0-684adf187181" providerId="ADAL" clId="{DBCC08B8-CA9D-4AC3-A041-22544455EA22}" dt="2023-06-06T15:10:19.855" v="295" actId="47"/>
        <pc:sldMkLst>
          <pc:docMk/>
          <pc:sldMk cId="4248592565" sldId="1514"/>
        </pc:sldMkLst>
      </pc:sldChg>
      <pc:sldChg chg="add del">
        <pc:chgData name="Drgona, Jan" userId="8107277a-43fb-42e1-8aa0-684adf187181" providerId="ADAL" clId="{DBCC08B8-CA9D-4AC3-A041-22544455EA22}" dt="2023-06-06T15:10:19.855" v="295" actId="47"/>
        <pc:sldMkLst>
          <pc:docMk/>
          <pc:sldMk cId="1843911942" sldId="1515"/>
        </pc:sldMkLst>
      </pc:sldChg>
      <pc:sldChg chg="add del">
        <pc:chgData name="Drgona, Jan" userId="8107277a-43fb-42e1-8aa0-684adf187181" providerId="ADAL" clId="{DBCC08B8-CA9D-4AC3-A041-22544455EA22}" dt="2023-06-06T15:10:13.400" v="294" actId="47"/>
        <pc:sldMkLst>
          <pc:docMk/>
          <pc:sldMk cId="2255674926" sldId="1517"/>
        </pc:sldMkLst>
      </pc:sldChg>
      <pc:sldChg chg="modSp add del mod">
        <pc:chgData name="Drgona, Jan" userId="8107277a-43fb-42e1-8aa0-684adf187181" providerId="ADAL" clId="{DBCC08B8-CA9D-4AC3-A041-22544455EA22}" dt="2023-06-06T15:10:13.400" v="294" actId="47"/>
        <pc:sldMkLst>
          <pc:docMk/>
          <pc:sldMk cId="2126851587" sldId="1518"/>
        </pc:sldMkLst>
        <pc:spChg chg="mod">
          <ac:chgData name="Drgona, Jan" userId="8107277a-43fb-42e1-8aa0-684adf187181" providerId="ADAL" clId="{DBCC08B8-CA9D-4AC3-A041-22544455EA22}" dt="2023-05-30T05:12:10.151" v="134" actId="20577"/>
          <ac:spMkLst>
            <pc:docMk/>
            <pc:sldMk cId="2126851587" sldId="1518"/>
            <ac:spMk id="9" creationId="{762CDFC0-3693-C780-80DA-2A7A2B908571}"/>
          </ac:spMkLst>
        </pc:spChg>
      </pc:sldChg>
      <pc:sldChg chg="add del">
        <pc:chgData name="Drgona, Jan" userId="8107277a-43fb-42e1-8aa0-684adf187181" providerId="ADAL" clId="{DBCC08B8-CA9D-4AC3-A041-22544455EA22}" dt="2023-06-06T15:10:19.855" v="295" actId="47"/>
        <pc:sldMkLst>
          <pc:docMk/>
          <pc:sldMk cId="2330080132" sldId="1519"/>
        </pc:sldMkLst>
      </pc:sldChg>
      <pc:sldChg chg="modSp add del mod">
        <pc:chgData name="Drgona, Jan" userId="8107277a-43fb-42e1-8aa0-684adf187181" providerId="ADAL" clId="{DBCC08B8-CA9D-4AC3-A041-22544455EA22}" dt="2023-06-06T15:10:13.400" v="294" actId="47"/>
        <pc:sldMkLst>
          <pc:docMk/>
          <pc:sldMk cId="1834737381" sldId="1521"/>
        </pc:sldMkLst>
        <pc:spChg chg="mod">
          <ac:chgData name="Drgona, Jan" userId="8107277a-43fb-42e1-8aa0-684adf187181" providerId="ADAL" clId="{DBCC08B8-CA9D-4AC3-A041-22544455EA22}" dt="2023-05-30T05:14:42.905" v="188" actId="20577"/>
          <ac:spMkLst>
            <pc:docMk/>
            <pc:sldMk cId="1834737381" sldId="1521"/>
            <ac:spMk id="8" creationId="{A71B3727-CFAA-0260-BD00-C53EEA35EDAA}"/>
          </ac:spMkLst>
        </pc:spChg>
      </pc:sldChg>
      <pc:sldChg chg="modSp add del mod">
        <pc:chgData name="Drgona, Jan" userId="8107277a-43fb-42e1-8aa0-684adf187181" providerId="ADAL" clId="{DBCC08B8-CA9D-4AC3-A041-22544455EA22}" dt="2023-06-06T15:10:13.400" v="294" actId="47"/>
        <pc:sldMkLst>
          <pc:docMk/>
          <pc:sldMk cId="669509557" sldId="1526"/>
        </pc:sldMkLst>
        <pc:spChg chg="mod">
          <ac:chgData name="Drgona, Jan" userId="8107277a-43fb-42e1-8aa0-684adf187181" providerId="ADAL" clId="{DBCC08B8-CA9D-4AC3-A041-22544455EA22}" dt="2023-05-30T05:09:37.304" v="87" actId="20577"/>
          <ac:spMkLst>
            <pc:docMk/>
            <pc:sldMk cId="669509557" sldId="1526"/>
            <ac:spMk id="2" creationId="{7F5FD97D-AD65-A14D-A584-DF7F474A1613}"/>
          </ac:spMkLst>
        </pc:spChg>
      </pc:sldChg>
      <pc:sldChg chg="modSp add del mod">
        <pc:chgData name="Drgona, Jan" userId="8107277a-43fb-42e1-8aa0-684adf187181" providerId="ADAL" clId="{DBCC08B8-CA9D-4AC3-A041-22544455EA22}" dt="2023-06-06T15:10:13.400" v="294" actId="47"/>
        <pc:sldMkLst>
          <pc:docMk/>
          <pc:sldMk cId="2988280245" sldId="1527"/>
        </pc:sldMkLst>
        <pc:spChg chg="mod">
          <ac:chgData name="Drgona, Jan" userId="8107277a-43fb-42e1-8aa0-684adf187181" providerId="ADAL" clId="{DBCC08B8-CA9D-4AC3-A041-22544455EA22}" dt="2023-05-30T05:09:42.979" v="88" actId="20577"/>
          <ac:spMkLst>
            <pc:docMk/>
            <pc:sldMk cId="2988280245" sldId="1527"/>
            <ac:spMk id="2" creationId="{7F5FD97D-AD65-A14D-A584-DF7F474A1613}"/>
          </ac:spMkLst>
        </pc:spChg>
      </pc:sldChg>
      <pc:sldChg chg="modSp add del mod">
        <pc:chgData name="Drgona, Jan" userId="8107277a-43fb-42e1-8aa0-684adf187181" providerId="ADAL" clId="{DBCC08B8-CA9D-4AC3-A041-22544455EA22}" dt="2023-06-06T15:10:13.400" v="294" actId="47"/>
        <pc:sldMkLst>
          <pc:docMk/>
          <pc:sldMk cId="1173219670" sldId="1528"/>
        </pc:sldMkLst>
        <pc:spChg chg="mod">
          <ac:chgData name="Drgona, Jan" userId="8107277a-43fb-42e1-8aa0-684adf187181" providerId="ADAL" clId="{DBCC08B8-CA9D-4AC3-A041-22544455EA22}" dt="2023-05-30T05:10:26.422" v="95" actId="20577"/>
          <ac:spMkLst>
            <pc:docMk/>
            <pc:sldMk cId="1173219670" sldId="1528"/>
            <ac:spMk id="2" creationId="{7F5FD97D-AD65-A14D-A584-DF7F474A1613}"/>
          </ac:spMkLst>
        </pc:spChg>
      </pc:sldChg>
      <pc:sldChg chg="add del">
        <pc:chgData name="Drgona, Jan" userId="8107277a-43fb-42e1-8aa0-684adf187181" providerId="ADAL" clId="{DBCC08B8-CA9D-4AC3-A041-22544455EA22}" dt="2023-06-06T15:10:13.400" v="294" actId="47"/>
        <pc:sldMkLst>
          <pc:docMk/>
          <pc:sldMk cId="3522571154" sldId="1529"/>
        </pc:sldMkLst>
      </pc:sldChg>
      <pc:sldChg chg="add del mod modShow">
        <pc:chgData name="Drgona, Jan" userId="8107277a-43fb-42e1-8aa0-684adf187181" providerId="ADAL" clId="{DBCC08B8-CA9D-4AC3-A041-22544455EA22}" dt="2023-06-06T15:10:34.751" v="297" actId="729"/>
        <pc:sldMkLst>
          <pc:docMk/>
          <pc:sldMk cId="4183758163" sldId="1564"/>
        </pc:sldMkLst>
      </pc:sldChg>
      <pc:sldChg chg="addSp delSp modSp add del mod ord modShow">
        <pc:chgData name="Drgona, Jan" userId="8107277a-43fb-42e1-8aa0-684adf187181" providerId="ADAL" clId="{DBCC08B8-CA9D-4AC3-A041-22544455EA22}" dt="2023-06-06T15:10:13.400" v="294" actId="47"/>
        <pc:sldMkLst>
          <pc:docMk/>
          <pc:sldMk cId="3396403490" sldId="1565"/>
        </pc:sldMkLst>
        <pc:spChg chg="add mod">
          <ac:chgData name="Drgona, Jan" userId="8107277a-43fb-42e1-8aa0-684adf187181" providerId="ADAL" clId="{DBCC08B8-CA9D-4AC3-A041-22544455EA22}" dt="2023-06-02T15:00:22.312" v="265"/>
          <ac:spMkLst>
            <pc:docMk/>
            <pc:sldMk cId="3396403490" sldId="1565"/>
            <ac:spMk id="4" creationId="{4DF4EC49-6885-C311-47C8-8B2B2C3F1D5A}"/>
          </ac:spMkLst>
        </pc:spChg>
        <pc:spChg chg="del">
          <ac:chgData name="Drgona, Jan" userId="8107277a-43fb-42e1-8aa0-684adf187181" providerId="ADAL" clId="{DBCC08B8-CA9D-4AC3-A041-22544455EA22}" dt="2023-06-02T15:00:21.925" v="264" actId="478"/>
          <ac:spMkLst>
            <pc:docMk/>
            <pc:sldMk cId="3396403490" sldId="1565"/>
            <ac:spMk id="5" creationId="{F4BED556-2C99-18F5-0414-5690213E9AA3}"/>
          </ac:spMkLst>
        </pc:spChg>
      </pc:sldChg>
    </pc:docChg>
  </pc:docChgLst>
  <pc:docChgLst>
    <pc:chgData name="Drgona, Jan" userId="8107277a-43fb-42e1-8aa0-684adf187181" providerId="ADAL" clId="{A42DB2F9-5010-47AC-B619-E6C24365F380}"/>
    <pc:docChg chg="custSel modSld">
      <pc:chgData name="Drgona, Jan" userId="8107277a-43fb-42e1-8aa0-684adf187181" providerId="ADAL" clId="{A42DB2F9-5010-47AC-B619-E6C24365F380}" dt="2023-06-06T15:33:13.001" v="22" actId="14100"/>
      <pc:docMkLst>
        <pc:docMk/>
      </pc:docMkLst>
      <pc:sldChg chg="modSp mod">
        <pc:chgData name="Drgona, Jan" userId="8107277a-43fb-42e1-8aa0-684adf187181" providerId="ADAL" clId="{A42DB2F9-5010-47AC-B619-E6C24365F380}" dt="2023-06-06T15:33:13.001" v="22" actId="14100"/>
        <pc:sldMkLst>
          <pc:docMk/>
          <pc:sldMk cId="190876220" sldId="1397"/>
        </pc:sldMkLst>
        <pc:spChg chg="mod">
          <ac:chgData name="Drgona, Jan" userId="8107277a-43fb-42e1-8aa0-684adf187181" providerId="ADAL" clId="{A42DB2F9-5010-47AC-B619-E6C24365F380}" dt="2023-06-06T15:33:13.001" v="22" actId="14100"/>
          <ac:spMkLst>
            <pc:docMk/>
            <pc:sldMk cId="190876220" sldId="1397"/>
            <ac:spMk id="10" creationId="{629154C2-A045-042B-67A5-0C9423F2DC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8800E-8382-534D-94A3-5916C678A93F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225"/>
            <a:ext cx="5588000" cy="3656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050" y="88185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2E2EE-E77E-244D-9907-04DF2C698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2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0104DB-87CA-D64F-AB86-DB2520DDF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0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3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11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2E2EE-E77E-244D-9907-04DF2C698C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4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4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3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9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231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0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82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1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7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598170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4" y="6041364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249E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A911E6-E59F-4353-921E-F6E8C6D94D8C}"/>
              </a:ext>
            </a:extLst>
          </p:cNvPr>
          <p:cNvSpPr/>
          <p:nvPr userDrawn="1"/>
        </p:nvSpPr>
        <p:spPr>
          <a:xfrm>
            <a:off x="4953000" y="6286500"/>
            <a:ext cx="1999841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June 6, 2023</a:t>
            </a:fld>
            <a:endParaRPr lang="en-US" dirty="0"/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0447FD-172F-4531-B9E8-F88FF7F8295E}"/>
              </a:ext>
            </a:extLst>
          </p:cNvPr>
          <p:cNvSpPr/>
          <p:nvPr userDrawn="1"/>
        </p:nvSpPr>
        <p:spPr>
          <a:xfrm>
            <a:off x="5231219" y="6286500"/>
            <a:ext cx="2052083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4191000" y="-106326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813EE8-93F5-5947-A695-145EDAD067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43000" y="1714500"/>
            <a:ext cx="10668000" cy="4572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200025" indent="-200025">
              <a:buFont typeface="Arial" panose="020B0604020202020204" pitchFamily="34" charset="0"/>
              <a:buChar char="•"/>
              <a:tabLst>
                <a:tab pos="2574727" algn="l"/>
              </a:tabLst>
              <a:defRPr sz="17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indent="-285750">
              <a:buFont typeface="Wingdings" panose="05000000000000000000" pitchFamily="2" charset="2"/>
              <a:buChar char="§"/>
              <a:defRPr sz="15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71550" indent="-285750">
              <a:buFont typeface="Wingdings" panose="05000000000000000000" pitchFamily="2" charset="2"/>
              <a:buChar char="ü"/>
              <a:defRPr sz="125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 sz="175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44CC3A-CB37-6C48-A103-B2B2CDEA95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8880" y="251460"/>
            <a:ext cx="9322902" cy="10668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Font typeface="Arial" panose="020B0604020202020204" pitchFamily="34" charset="0"/>
              <a:buNone/>
              <a:defRPr sz="225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slide title text</a:t>
            </a:r>
          </a:p>
        </p:txBody>
      </p:sp>
    </p:spTree>
    <p:extLst>
      <p:ext uri="{BB962C8B-B14F-4D97-AF65-F5344CB8AC3E}">
        <p14:creationId xmlns:p14="http://schemas.microsoft.com/office/powerpoint/2010/main" val="16888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4755803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1927274"/>
            <a:ext cx="3810000" cy="457442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07689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87428-C3B7-3E44-87A9-A15675F8FA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BC35A65B-216E-C349-B926-519B6B792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June 6,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6/6/2023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770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0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5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593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616265">
                    <a:alpha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3333" b="1">
                <a:solidFill>
                  <a:srgbClr val="249EB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ABD4F8E3-4ED9-44B4-99E6-8A3D2CF8D415}" type="datetime4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June 6, 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7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6477000" cy="6096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5715000"/>
            <a:ext cx="6477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6/6/2023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58868" y="380999"/>
            <a:ext cx="6477000" cy="6096000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6/6/2023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480E4-D8B6-734B-8400-8089A769C8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7174" y="174625"/>
            <a:ext cx="2252566" cy="12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056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6/6/2023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51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810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34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0" y="3619500"/>
            <a:ext cx="3048000" cy="28575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3000" y="24765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00" y="5715000"/>
            <a:ext cx="3048000" cy="7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912938"/>
            <a:ext cx="3810001" cy="132556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62049" y="3644194"/>
            <a:ext cx="3810000" cy="2857500"/>
          </a:xfrm>
          <a:prstGeom prst="rect">
            <a:avLst/>
          </a:prstGeom>
        </p:spPr>
        <p:txBody>
          <a:bodyPr/>
          <a:lstStyle>
            <a:lvl1pPr>
              <a:defRPr sz="2333"/>
            </a:lvl1pPr>
            <a:lvl2pPr marL="685773" indent="-228591">
              <a:buFont typeface="Wingdings" panose="05000000000000000000" pitchFamily="2" charset="2"/>
              <a:buChar char="§"/>
              <a:defRPr sz="2000"/>
            </a:lvl2pPr>
            <a:lvl3pPr marL="1142954" indent="-228591">
              <a:buFont typeface="Wingdings" panose="05000000000000000000" pitchFamily="2" charset="2"/>
              <a:buChar char="ü"/>
              <a:defRPr sz="1667"/>
            </a:lvl3pPr>
            <a:lvl4pPr>
              <a:defRPr sz="1500"/>
            </a:lvl4pPr>
            <a:lvl5pPr marL="2057318" indent="-228591">
              <a:buFont typeface="Wingdings" panose="05000000000000000000" pitchFamily="2" charset="2"/>
              <a:buChar char="§"/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6/6/2023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0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4958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2286000"/>
            <a:ext cx="3390900" cy="1981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5814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696912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6/6/2023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143000" y="1828800"/>
            <a:ext cx="10668000" cy="438238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3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30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8155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8155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0100" y="4217096"/>
            <a:ext cx="3390900" cy="2259904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0100" y="1722120"/>
            <a:ext cx="3390900" cy="22631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5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55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155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20100" y="329946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0100" y="5791200"/>
            <a:ext cx="3390900" cy="685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2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363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545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727" indent="0">
              <a:buNone/>
              <a:defRPr sz="1167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6/6/2023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7064375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2667" b="1" kern="1200" dirty="0">
                <a:solidFill>
                  <a:srgbClr val="249EB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5181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/>
              <a:pPr defTabSz="914363"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fld id="{9B7EE7B1-A6C1-4E39-8665-A73ED03F32E1}" type="datetimeFigureOut">
              <a:rPr lang="en-US" smtClean="0">
                <a:solidFill>
                  <a:srgbClr val="616265">
                    <a:tint val="75000"/>
                  </a:srgbClr>
                </a:solidFill>
              </a:rPr>
              <a:pPr defTabSz="914363"/>
              <a:t>6/6/2023</a:t>
            </a:fld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5BDD2-55E1-AB43-9949-B03868233768}"/>
              </a:ext>
            </a:extLst>
          </p:cNvPr>
          <p:cNvSpPr txBox="1"/>
          <p:nvPr userDrawn="1"/>
        </p:nvSpPr>
        <p:spPr>
          <a:xfrm>
            <a:off x="1147949" y="6531131"/>
            <a:ext cx="106482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67" b="1" i="0" u="none" strike="noStrike" kern="1200" cap="none" spc="0" normalizeH="0" baseline="0" noProof="0" dirty="0">
                <a:ln>
                  <a:noFill/>
                </a:ln>
                <a:solidFill>
                  <a:srgbClr val="6162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Sensitive</a:t>
            </a:r>
            <a:endParaRPr kumimoji="0" lang="en-US" sz="1167" b="0" i="0" u="none" strike="noStrike" kern="1200" cap="none" spc="0" normalizeH="0" baseline="0" noProof="0" dirty="0">
              <a:ln>
                <a:noFill/>
              </a:ln>
              <a:solidFill>
                <a:srgbClr val="6162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7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63"/>
            <a:fld id="{FE7A4BB3-E848-5A44-82DF-322201952CD8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49EB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3" y="6477000"/>
            <a:ext cx="45596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29B2F-66FE-448D-B6D3-B68B6EAF65BE}" type="datetime4">
              <a:rPr lang="en-US" smtClean="0"/>
              <a:t>June 6,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Official Use Only</a:t>
            </a:r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1DC9-B0D7-4203-9C91-53428169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3A05-9C3E-443D-A5C0-9EE95A6E9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05F5-752D-4AED-8591-ED342700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11440-17C3-4961-BC50-99CEFA1A4981}" type="datetimeFigureOut">
              <a:rPr lang="en-US" smtClean="0"/>
              <a:t>6/6/2023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8D9D-D299-44B2-8E02-99D48962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C28A-A1B8-4288-9F94-41101AFC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0DA08-5872-45DA-B015-C7DCCF38B2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55232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624752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094" y="6282076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F4C2E6-AC1C-4BBF-A77D-4C784301F79D}"/>
              </a:ext>
            </a:extLst>
          </p:cNvPr>
          <p:cNvSpPr/>
          <p:nvPr userDrawn="1"/>
        </p:nvSpPr>
        <p:spPr>
          <a:xfrm>
            <a:off x="5007935" y="6411616"/>
            <a:ext cx="1944906" cy="44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Click to insert slide title text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0.jp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9" r:id="rId2"/>
    <p:sldLayoutId id="2147483770" r:id="rId3"/>
    <p:sldLayoutId id="2147483771" r:id="rId4"/>
    <p:sldLayoutId id="2147483773" r:id="rId5"/>
    <p:sldLayoutId id="214748378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AFA2F7-E11F-9040-9AA9-A9CA764119B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5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4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photo of an animal&#10;&#10;Description automatically generated">
            <a:extLst>
              <a:ext uri="{FF2B5EF4-FFF2-40B4-BE49-F238E27FC236}">
                <a16:creationId xmlns:a16="http://schemas.microsoft.com/office/drawing/2014/main" id="{07CE0DE0-FCC9-6D48-B921-EB202DB1BB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" y="0"/>
            <a:ext cx="774204" cy="6888431"/>
          </a:xfrm>
          <a:prstGeom prst="rect">
            <a:avLst/>
          </a:prstGeom>
        </p:spPr>
      </p:pic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550966E0-88B3-FD49-B0F3-135C5DCDC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5182" b="8424"/>
          <a:stretch/>
        </p:blipFill>
        <p:spPr>
          <a:xfrm>
            <a:off x="5334000" y="-1"/>
            <a:ext cx="6858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35661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63"/>
            <a:endParaRPr lang="en-US" dirty="0">
              <a:solidFill>
                <a:srgbClr val="616265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6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gif"/><Relationship Id="rId9" Type="http://schemas.openxmlformats.org/officeDocument/2006/relationships/image" Target="../media/image4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github.com/pnnl/neuromancer" TargetMode="External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13" Type="http://schemas.openxmlformats.org/officeDocument/2006/relationships/image" Target="../media/image86.jpeg"/><Relationship Id="rId3" Type="http://schemas.openxmlformats.org/officeDocument/2006/relationships/image" Target="../media/image76.png"/><Relationship Id="rId7" Type="http://schemas.openxmlformats.org/officeDocument/2006/relationships/image" Target="../media/image80.jpeg"/><Relationship Id="rId12" Type="http://schemas.openxmlformats.org/officeDocument/2006/relationships/image" Target="../media/image85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9.jpeg"/><Relationship Id="rId11" Type="http://schemas.openxmlformats.org/officeDocument/2006/relationships/image" Target="../media/image84.jpeg"/><Relationship Id="rId5" Type="http://schemas.openxmlformats.org/officeDocument/2006/relationships/image" Target="../media/image78.jpeg"/><Relationship Id="rId15" Type="http://schemas.openxmlformats.org/officeDocument/2006/relationships/image" Target="../media/image88.jpeg"/><Relationship Id="rId10" Type="http://schemas.openxmlformats.org/officeDocument/2006/relationships/image" Target="../media/image83.jpeg"/><Relationship Id="rId4" Type="http://schemas.openxmlformats.org/officeDocument/2006/relationships/image" Target="../media/image77.jpeg"/><Relationship Id="rId9" Type="http://schemas.openxmlformats.org/officeDocument/2006/relationships/image" Target="../media/image82.jpg"/><Relationship Id="rId14" Type="http://schemas.openxmlformats.org/officeDocument/2006/relationships/image" Target="../media/image8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4.png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2.gif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8.tiff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doi.org/10.1063/5.0109093" TargetMode="Externa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035" y="1679632"/>
            <a:ext cx="4097343" cy="1132834"/>
          </a:xfrm>
        </p:spPr>
        <p:txBody>
          <a:bodyPr/>
          <a:lstStyle/>
          <a:p>
            <a:r>
              <a:rPr lang="en-US" sz="2400" dirty="0"/>
              <a:t>Differentiable Programming for Modeling and Control of Energy Systems 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28971" y="3814651"/>
            <a:ext cx="2742407" cy="365125"/>
          </a:xfrm>
        </p:spPr>
        <p:txBody>
          <a:bodyPr/>
          <a:lstStyle/>
          <a:p>
            <a:pPr defTabSz="914363"/>
            <a:fld id="{4E130ED9-0C27-4EF1-9F86-D29E4EA507BE}" type="datetime4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 defTabSz="914363"/>
              <a:t>June 6, 2023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B77A5-9700-44F3-8BDA-933A0A9BA3FE}"/>
              </a:ext>
            </a:extLst>
          </p:cNvPr>
          <p:cNvSpPr txBox="1"/>
          <p:nvPr/>
        </p:nvSpPr>
        <p:spPr>
          <a:xfrm>
            <a:off x="924339" y="4179776"/>
            <a:ext cx="4313583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spcBef>
                <a:spcPts val="125"/>
              </a:spcBef>
            </a:pP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Ján Drgoňa </a:t>
            </a: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b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Collaborators: Aaron Tuor, James Koch, Shrirang Abhyankar, Ethan King, </a:t>
            </a:r>
            <a:r>
              <a:rPr lang="en-US" sz="1400" dirty="0"/>
              <a:t>Wenceslao Shaw Cortez, Soumya Vasisht, Sayak Mukherjee, Mahantesh Halappanavar, </a:t>
            </a:r>
            <a:r>
              <a:rPr lang="en-US" sz="1400" b="0" dirty="0">
                <a:solidFill>
                  <a:schemeClr val="tx1"/>
                </a:solidFill>
                <a:latin typeface="Arial"/>
                <a:cs typeface="Arial"/>
              </a:rPr>
              <a:t>Draguna Vrabie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B4DED-D644-4A84-BE35-448A62CEC19C}"/>
              </a:ext>
            </a:extLst>
          </p:cNvPr>
          <p:cNvSpPr txBox="1"/>
          <p:nvPr/>
        </p:nvSpPr>
        <p:spPr>
          <a:xfrm>
            <a:off x="924339" y="3100295"/>
            <a:ext cx="4208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600" dirty="0">
                <a:latin typeface="-apple-system"/>
              </a:rPr>
              <a:t>American Control Conference 2023, San Diego</a:t>
            </a:r>
            <a:endParaRPr lang="en-US" sz="1500" dirty="0">
              <a:solidFill>
                <a:schemeClr val="tx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r>
              <a:rPr lang="en-US" sz="2800" dirty="0"/>
              <a:t>Optimal Control Capabilities in Neuromancer</a:t>
            </a:r>
          </a:p>
        </p:txBody>
      </p:sp>
      <p:pic>
        <p:nvPicPr>
          <p:cNvPr id="14" name="Picture 13" descr="Chart, surface chart&#10;&#10;Description automatically generated">
            <a:extLst>
              <a:ext uri="{FF2B5EF4-FFF2-40B4-BE49-F238E27FC236}">
                <a16:creationId xmlns:a16="http://schemas.microsoft.com/office/drawing/2014/main" id="{D2F1BC11-2D3D-4056-8505-B6F2F0CB7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17"/>
          <a:stretch/>
        </p:blipFill>
        <p:spPr>
          <a:xfrm>
            <a:off x="9223513" y="4676004"/>
            <a:ext cx="2262098" cy="2069328"/>
          </a:xfrm>
          <a:prstGeom prst="rect">
            <a:avLst/>
          </a:prstGeom>
        </p:spPr>
      </p:pic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4F817B-0BB6-45FA-9E35-9632848B9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696" y="1931510"/>
            <a:ext cx="3778238" cy="28336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08389C-1CF9-4D0B-8CC6-2F4EED9096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89" t="7155"/>
          <a:stretch/>
        </p:blipFill>
        <p:spPr>
          <a:xfrm>
            <a:off x="7144325" y="4873475"/>
            <a:ext cx="2032198" cy="1871857"/>
          </a:xfrm>
          <a:prstGeom prst="rect">
            <a:avLst/>
          </a:prstGeom>
        </p:spPr>
      </p:pic>
      <p:pic>
        <p:nvPicPr>
          <p:cNvPr id="4098" name="Picture 2" descr="example_4.">
            <a:extLst>
              <a:ext uri="{FF2B5EF4-FFF2-40B4-BE49-F238E27FC236}">
                <a16:creationId xmlns:a16="http://schemas.microsoft.com/office/drawing/2014/main" id="{ACFC8A22-F611-1B62-F340-772E78929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t="50350" r="52257" b="1282"/>
          <a:stretch/>
        </p:blipFill>
        <p:spPr bwMode="auto">
          <a:xfrm>
            <a:off x="969066" y="1782814"/>
            <a:ext cx="2675841" cy="204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7737613" y="1484991"/>
            <a:ext cx="3687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Learning stabilizing controllers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1121377" y="1413482"/>
            <a:ext cx="5397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Trajectory optimization and obstacle avoidance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1003853" y="3938135"/>
            <a:ext cx="45521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Code generation and edge deployment – under development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07A949-1031-2239-144E-69F32AD14B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478" y="4760364"/>
            <a:ext cx="2776590" cy="18718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51F898-7455-8613-A109-984A71E749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7929" y="5188205"/>
            <a:ext cx="2630361" cy="891724"/>
          </a:xfrm>
          <a:prstGeom prst="rect">
            <a:avLst/>
          </a:prstGeom>
        </p:spPr>
      </p:pic>
      <p:pic>
        <p:nvPicPr>
          <p:cNvPr id="4100" name="Picture 4" descr="cl_trajectories_2.">
            <a:extLst>
              <a:ext uri="{FF2B5EF4-FFF2-40B4-BE49-F238E27FC236}">
                <a16:creationId xmlns:a16="http://schemas.microsoft.com/office/drawing/2014/main" id="{1C14B726-58BE-A498-ED9D-BB98CB894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" r="49458"/>
          <a:stretch/>
        </p:blipFill>
        <p:spPr bwMode="auto">
          <a:xfrm>
            <a:off x="3817929" y="1850494"/>
            <a:ext cx="2764735" cy="199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A5A3C-037C-F879-23CB-ED69FC5C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D5435-C29E-A956-3B43-BC7250B2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Predictive Control (DPC)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2CDFC0-3693-C780-80DA-2A7A2B908571}"/>
              </a:ext>
            </a:extLst>
          </p:cNvPr>
          <p:cNvSpPr/>
          <p:nvPr/>
        </p:nvSpPr>
        <p:spPr>
          <a:xfrm>
            <a:off x="1253850" y="1462465"/>
            <a:ext cx="10217899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From data to optimized explicit predictive control policy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C0F9F7-D65F-D8D5-03F2-411F121AE4E1}"/>
              </a:ext>
            </a:extLst>
          </p:cNvPr>
          <p:cNvGrpSpPr/>
          <p:nvPr/>
        </p:nvGrpSpPr>
        <p:grpSpPr>
          <a:xfrm>
            <a:off x="970556" y="5308491"/>
            <a:ext cx="10501193" cy="861967"/>
            <a:chOff x="836183" y="7223534"/>
            <a:chExt cx="12601431" cy="1034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8BDB3F-5DEE-CFEF-4DE5-DC915181C521}"/>
                </a:ext>
              </a:extLst>
            </p:cNvPr>
            <p:cNvSpPr/>
            <p:nvPr/>
          </p:nvSpPr>
          <p:spPr>
            <a:xfrm>
              <a:off x="836183" y="7223534"/>
              <a:ext cx="6486921" cy="1034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Online optimization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Optimize for control actions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Implicit solver-based control policy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3BFE82-2A7B-6239-C646-75B2C350C3C7}"/>
                </a:ext>
              </a:extLst>
            </p:cNvPr>
            <p:cNvSpPr/>
            <p:nvPr/>
          </p:nvSpPr>
          <p:spPr>
            <a:xfrm>
              <a:off x="7241640" y="7223534"/>
              <a:ext cx="6195974" cy="1034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Offline optimization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Optimize for control policy parameters</a:t>
              </a:r>
            </a:p>
            <a:p>
              <a:pPr marL="742920" lvl="1" indent="-285739">
                <a:buFont typeface="Arial" panose="020B0604020202020204" pitchFamily="34" charset="0"/>
                <a:buChar char="•"/>
              </a:pPr>
              <a:r>
                <a:rPr lang="en-US" sz="1667" dirty="0">
                  <a:solidFill>
                    <a:schemeClr val="accent2"/>
                  </a:solidFill>
                </a:rPr>
                <a:t>Explicit neural control policy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16035C0-F30F-96C6-02E4-0485D1B8A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384" y="2336530"/>
            <a:ext cx="4398846" cy="27194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840F06-649A-94B6-0527-0160BAF7E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08" y="2336529"/>
            <a:ext cx="4398846" cy="27345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449EE6-F41F-9697-692A-A4C3814062A2}"/>
              </a:ext>
            </a:extLst>
          </p:cNvPr>
          <p:cNvSpPr txBox="1"/>
          <p:nvPr/>
        </p:nvSpPr>
        <p:spPr>
          <a:xfrm>
            <a:off x="3102382" y="2047105"/>
            <a:ext cx="6126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</a:rPr>
              <a:t>MPC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E15949-F088-B177-7187-EF96274F491D}"/>
              </a:ext>
            </a:extLst>
          </p:cNvPr>
          <p:cNvSpPr txBox="1"/>
          <p:nvPr/>
        </p:nvSpPr>
        <p:spPr>
          <a:xfrm>
            <a:off x="8199165" y="2039801"/>
            <a:ext cx="591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</a:rPr>
              <a:t>DPC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F30C400-198F-9ACD-89F5-A3B733A03599}"/>
              </a:ext>
            </a:extLst>
          </p:cNvPr>
          <p:cNvSpPr/>
          <p:nvPr/>
        </p:nvSpPr>
        <p:spPr>
          <a:xfrm>
            <a:off x="5560983" y="2755487"/>
            <a:ext cx="815340" cy="403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3199F0-DA24-173B-BD71-53297B15DB65}"/>
              </a:ext>
            </a:extLst>
          </p:cNvPr>
          <p:cNvCxnSpPr>
            <a:cxnSpLocks/>
          </p:cNvCxnSpPr>
          <p:nvPr/>
        </p:nvCxnSpPr>
        <p:spPr>
          <a:xfrm>
            <a:off x="1569808" y="5163337"/>
            <a:ext cx="9574161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">
            <a:extLst>
              <a:ext uri="{FF2B5EF4-FFF2-40B4-BE49-F238E27FC236}">
                <a16:creationId xmlns:a16="http://schemas.microsoft.com/office/drawing/2014/main" id="{E91FB6A5-FCCE-4D14-92E9-7C7969532411}"/>
              </a:ext>
            </a:extLst>
          </p:cNvPr>
          <p:cNvSpPr txBox="1"/>
          <p:nvPr/>
        </p:nvSpPr>
        <p:spPr>
          <a:xfrm>
            <a:off x="891309" y="2755487"/>
            <a:ext cx="762000" cy="352725"/>
          </a:xfrm>
          <a:prstGeom prst="rect">
            <a:avLst/>
          </a:prstGeom>
          <a:noFill/>
        </p:spPr>
        <p:txBody>
          <a:bodyPr rot="0" spcFirstLastPara="0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92" dirty="0">
                <a:solidFill>
                  <a:srgbClr val="00B0F0"/>
                </a:solidFill>
                <a:cs typeface="Arial"/>
              </a:rPr>
              <a:t>Cost: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A3D603A1-DEA4-44E9-89C9-EC4E7DE87C3D}"/>
              </a:ext>
            </a:extLst>
          </p:cNvPr>
          <p:cNvSpPr txBox="1"/>
          <p:nvPr/>
        </p:nvSpPr>
        <p:spPr>
          <a:xfrm>
            <a:off x="891310" y="3294864"/>
            <a:ext cx="871869" cy="352725"/>
          </a:xfrm>
          <a:prstGeom prst="rect">
            <a:avLst/>
          </a:prstGeom>
          <a:noFill/>
        </p:spPr>
        <p:txBody>
          <a:bodyPr rot="0" spcFirstLastPara="0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92" dirty="0">
                <a:solidFill>
                  <a:srgbClr val="00B0F0"/>
                </a:solidFill>
                <a:cs typeface="Arial"/>
              </a:rPr>
              <a:t>Model: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FA80BDF1-97FF-460A-AE25-737BF95582B8}"/>
              </a:ext>
            </a:extLst>
          </p:cNvPr>
          <p:cNvSpPr txBox="1"/>
          <p:nvPr/>
        </p:nvSpPr>
        <p:spPr>
          <a:xfrm>
            <a:off x="891309" y="3942699"/>
            <a:ext cx="1440958" cy="352725"/>
          </a:xfrm>
          <a:prstGeom prst="rect">
            <a:avLst/>
          </a:prstGeom>
          <a:noFill/>
        </p:spPr>
        <p:txBody>
          <a:bodyPr rot="0" spcFirstLastPara="0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92" dirty="0">
                <a:solidFill>
                  <a:srgbClr val="00B0F0"/>
                </a:solidFill>
                <a:cs typeface="Arial"/>
              </a:rPr>
              <a:t>Constraints: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F4EC49-6885-C311-47C8-8B2B2C3F1D5A}"/>
              </a:ext>
            </a:extLst>
          </p:cNvPr>
          <p:cNvSpPr txBox="1"/>
          <p:nvPr/>
        </p:nvSpPr>
        <p:spPr>
          <a:xfrm>
            <a:off x="1653309" y="6268577"/>
            <a:ext cx="9605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Jan Drgona, et al., </a:t>
            </a:r>
            <a:r>
              <a:rPr lang="en-US" sz="1400" b="1" dirty="0"/>
              <a:t>Differentiable Predictive Control: An MPC Alternative for Unknown Nonlinear Systems using Constrained Deep Learning</a:t>
            </a:r>
            <a:r>
              <a:rPr lang="en-US" sz="1400" dirty="0"/>
              <a:t>, Journal of Process Control, 2022</a:t>
            </a:r>
          </a:p>
        </p:txBody>
      </p:sp>
    </p:spTree>
    <p:extLst>
      <p:ext uri="{BB962C8B-B14F-4D97-AF65-F5344CB8AC3E}">
        <p14:creationId xmlns:p14="http://schemas.microsoft.com/office/powerpoint/2010/main" val="339640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A5A3C-037C-F879-23CB-ED69FC5CD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D5435-C29E-A956-3B43-BC7250B2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Predictive Control (DPC)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2CDFC0-3693-C780-80DA-2A7A2B908571}"/>
              </a:ext>
            </a:extLst>
          </p:cNvPr>
          <p:cNvSpPr/>
          <p:nvPr/>
        </p:nvSpPr>
        <p:spPr>
          <a:xfrm>
            <a:off x="1253850" y="1462465"/>
            <a:ext cx="10217899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Learning-based control using differentiable system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ED556-2C99-18F5-0414-5690213E9AA3}"/>
              </a:ext>
            </a:extLst>
          </p:cNvPr>
          <p:cNvSpPr txBox="1"/>
          <p:nvPr/>
        </p:nvSpPr>
        <p:spPr>
          <a:xfrm>
            <a:off x="1653309" y="6268577"/>
            <a:ext cx="9605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Jan Drgona, et al., </a:t>
            </a:r>
            <a:r>
              <a:rPr lang="en-US" sz="1400" b="1" dirty="0"/>
              <a:t>Differentiable Predictive Control: An MPC Alternative for Unknown Nonlinear Systems using Constrained Deep Learning</a:t>
            </a:r>
            <a:r>
              <a:rPr lang="en-US" sz="1400" dirty="0"/>
              <a:t>, Journal of Process Control, 2022</a:t>
            </a:r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BDDEE816-DEED-4DD2-A1D0-9883BB2A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293" y="2004348"/>
            <a:ext cx="7811784" cy="284491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0E9D3A-AFCB-4695-A95C-61011EC9AAD5}"/>
              </a:ext>
            </a:extLst>
          </p:cNvPr>
          <p:cNvCxnSpPr>
            <a:cxnSpLocks/>
          </p:cNvCxnSpPr>
          <p:nvPr/>
        </p:nvCxnSpPr>
        <p:spPr>
          <a:xfrm>
            <a:off x="1569808" y="4959582"/>
            <a:ext cx="9574161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93811D1-40EE-4FF8-96D3-D5855964F203}"/>
              </a:ext>
            </a:extLst>
          </p:cNvPr>
          <p:cNvSpPr/>
          <p:nvPr/>
        </p:nvSpPr>
        <p:spPr>
          <a:xfrm>
            <a:off x="970556" y="5104736"/>
            <a:ext cx="3164122" cy="1118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accent2"/>
                </a:solidFill>
              </a:rPr>
              <a:t>Optimization over </a:t>
            </a:r>
            <a:r>
              <a:rPr lang="en-US" sz="1667" b="1" dirty="0">
                <a:solidFill>
                  <a:schemeClr val="accent2"/>
                </a:solidFill>
              </a:rPr>
              <a:t>design parameters </a:t>
            </a:r>
            <a:r>
              <a:rPr lang="en-US" sz="1667" dirty="0">
                <a:solidFill>
                  <a:schemeClr val="accent2"/>
                </a:solidFill>
              </a:rPr>
              <a:t>representing different </a:t>
            </a:r>
            <a:r>
              <a:rPr lang="en-US" sz="1667" b="1" dirty="0">
                <a:solidFill>
                  <a:schemeClr val="accent2"/>
                </a:solidFill>
              </a:rPr>
              <a:t>scenarios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85A1FB-028F-4BCB-9D8F-110852D675A6}"/>
              </a:ext>
            </a:extLst>
          </p:cNvPr>
          <p:cNvSpPr/>
          <p:nvPr/>
        </p:nvSpPr>
        <p:spPr>
          <a:xfrm>
            <a:off x="3489381" y="5069900"/>
            <a:ext cx="4417198" cy="86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accent2"/>
                </a:solidFill>
              </a:rPr>
              <a:t>Differentiable system model allows for </a:t>
            </a:r>
            <a:r>
              <a:rPr lang="en-US" sz="1667" b="1" dirty="0">
                <a:solidFill>
                  <a:schemeClr val="accent2"/>
                </a:solidFill>
              </a:rPr>
              <a:t>counterfactual reasoning </a:t>
            </a:r>
            <a:r>
              <a:rPr lang="en-US" sz="1667" dirty="0">
                <a:solidFill>
                  <a:schemeClr val="accent2"/>
                </a:solidFill>
              </a:rPr>
              <a:t>based on forward simulations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18AEF9-588A-40FD-A823-0F7FADC710DF}"/>
              </a:ext>
            </a:extLst>
          </p:cNvPr>
          <p:cNvSpPr/>
          <p:nvPr/>
        </p:nvSpPr>
        <p:spPr>
          <a:xfrm>
            <a:off x="7709089" y="5104736"/>
            <a:ext cx="3474637" cy="86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20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accent2"/>
                </a:solidFill>
              </a:rPr>
              <a:t>Evaluate </a:t>
            </a:r>
            <a:r>
              <a:rPr lang="en-US" sz="1667" b="1" dirty="0">
                <a:solidFill>
                  <a:schemeClr val="accent2"/>
                </a:solidFill>
              </a:rPr>
              <a:t>quality of the soliton</a:t>
            </a:r>
            <a:r>
              <a:rPr lang="en-US" sz="1667" dirty="0">
                <a:solidFill>
                  <a:schemeClr val="accent2"/>
                </a:solidFill>
              </a:rPr>
              <a:t> based on domain specific metrics</a:t>
            </a:r>
          </a:p>
        </p:txBody>
      </p:sp>
    </p:spTree>
    <p:extLst>
      <p:ext uri="{BB962C8B-B14F-4D97-AF65-F5344CB8AC3E}">
        <p14:creationId xmlns:p14="http://schemas.microsoft.com/office/powerpoint/2010/main" val="212685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867361" cy="868093"/>
          </a:xfrm>
        </p:spPr>
        <p:txBody>
          <a:bodyPr/>
          <a:lstStyle/>
          <a:p>
            <a:r>
              <a:rPr lang="en-US" sz="2400" dirty="0"/>
              <a:t>Learning Stable Policies with Neural Lyapunov Functions</a:t>
            </a:r>
            <a:endParaRPr lang="en-US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0FC4E-60C0-45D0-9F4B-DC62D056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144" y="1261108"/>
            <a:ext cx="8384334" cy="2378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8F59F-41AB-4AF9-9D24-EAE4B3E4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"/>
          <a:stretch/>
        </p:blipFill>
        <p:spPr>
          <a:xfrm>
            <a:off x="6762333" y="3806420"/>
            <a:ext cx="5363125" cy="2153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F3BA52-FBEB-4556-83A1-A36D72EC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" b="3295"/>
          <a:stretch/>
        </p:blipFill>
        <p:spPr>
          <a:xfrm>
            <a:off x="851498" y="3947738"/>
            <a:ext cx="5954795" cy="19154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535398" y="6268318"/>
            <a:ext cx="102656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Sayak Mukherjee, Ján Drgoňa, Aaron Tuor, Mahantesh Halappanavar, Draguna Vrabie, </a:t>
            </a:r>
            <a:r>
              <a:rPr lang="en-US" sz="1400" b="1" dirty="0"/>
              <a:t>Neural Lyapunov Differentiable Predictive Control</a:t>
            </a:r>
            <a:r>
              <a:rPr lang="en-US" sz="1400" dirty="0"/>
              <a:t>, </a:t>
            </a:r>
            <a:r>
              <a:rPr lang="en-US" sz="1400" b="0" i="0" dirty="0">
                <a:effectLst/>
                <a:latin typeface="Lucida Grande"/>
              </a:rPr>
              <a:t>Conference on Decision and Control (CDC), </a:t>
            </a:r>
            <a:r>
              <a:rPr lang="en-US" sz="1400" u="none" strike="noStrike" dirty="0"/>
              <a:t>2022</a:t>
            </a:r>
            <a:endParaRPr lang="en-US" sz="1400" dirty="0">
              <a:effectLst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733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4FD52-FAF1-4A81-87A3-0895A4AA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00DBC-2E1F-46F6-8879-C780EF5D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8638761" cy="842751"/>
          </a:xfrm>
        </p:spPr>
        <p:txBody>
          <a:bodyPr/>
          <a:lstStyle/>
          <a:p>
            <a:r>
              <a:rPr lang="en-US" sz="2400" dirty="0"/>
              <a:t>Learning Safe Policies with Control Barrier Functions</a:t>
            </a:r>
            <a:endParaRPr lang="en-US" sz="2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AC20F-ACA2-4D34-AF23-26B0B676A76E}"/>
              </a:ext>
            </a:extLst>
          </p:cNvPr>
          <p:cNvSpPr txBox="1"/>
          <p:nvPr/>
        </p:nvSpPr>
        <p:spPr>
          <a:xfrm>
            <a:off x="1585094" y="6344334"/>
            <a:ext cx="102656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Wenceslao Shaw Cortez, et al., </a:t>
            </a:r>
            <a:r>
              <a:rPr lang="en-US" sz="1400" b="1" dirty="0"/>
              <a:t>Differentiable Predictive Control with Safety Guarantees: A Control Barrier Function Approach</a:t>
            </a:r>
            <a:r>
              <a:rPr lang="en-US" sz="1400" dirty="0"/>
              <a:t>, </a:t>
            </a:r>
            <a:r>
              <a:rPr lang="en-US" sz="1400" b="0" i="0" dirty="0">
                <a:effectLst/>
                <a:latin typeface="Lucida Grande"/>
              </a:rPr>
              <a:t>Conference on Decision and Control (CDC)</a:t>
            </a:r>
            <a:r>
              <a:rPr lang="en-US" sz="1400" b="1" u="none" strike="noStrike" dirty="0"/>
              <a:t>, </a:t>
            </a:r>
            <a:r>
              <a:rPr lang="en-US" sz="1400" u="none" strike="noStrike" dirty="0"/>
              <a:t>2022</a:t>
            </a:r>
            <a:endParaRPr lang="en-US" sz="1400" dirty="0">
              <a:effectLst/>
            </a:endParaRPr>
          </a:p>
          <a:p>
            <a:endParaRPr lang="en-US" sz="14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0481982-52CF-4B18-9DC5-ED4FB9C2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605" y="1318262"/>
            <a:ext cx="8235422" cy="2340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52575-CFA7-48A0-B62D-82009F99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755" y="3845801"/>
            <a:ext cx="2959951" cy="2340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93749-3D87-41E9-9843-A6F9E3131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369" y="3844045"/>
            <a:ext cx="2904928" cy="2250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F15535-F626-4C67-8D9F-BFCC729F5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010" y="3753763"/>
            <a:ext cx="3005560" cy="234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9" y="307505"/>
            <a:ext cx="7470913" cy="859495"/>
          </a:xfrm>
        </p:spPr>
        <p:txBody>
          <a:bodyPr/>
          <a:lstStyle/>
          <a:p>
            <a:r>
              <a:rPr lang="en-US" dirty="0"/>
              <a:t>Economic Differentiable Predictive Control of Building Energy System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7624972" y="5928086"/>
            <a:ext cx="4225785" cy="8679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/>
              <a:t>Jan Drgona, Aaron Tuor, Elliott Skomski, Soumya Vasisht, Draguna Vrabie, </a:t>
            </a:r>
            <a:r>
              <a:rPr lang="en-US" sz="1400" b="1" dirty="0"/>
              <a:t>Deep Learning Explicit Differentiable Predictive Control Laws for Buildings</a:t>
            </a:r>
            <a:r>
              <a:rPr lang="en-US" sz="1400" dirty="0"/>
              <a:t>, IFAC NMPC 2021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10E31-9B1B-458E-8799-DF94A71D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68" y="1257301"/>
            <a:ext cx="7164000" cy="2385096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A502577D-3B8D-4378-B0BC-A676F5E8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099" y="1560006"/>
            <a:ext cx="2803491" cy="186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E60D3261-B002-4E79-B3EC-E8F9C28E9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59" y="3642396"/>
            <a:ext cx="6411329" cy="32056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DB7C64-4FD6-44CB-9F12-FC2CC13D4753}"/>
              </a:ext>
            </a:extLst>
          </p:cNvPr>
          <p:cNvSpPr txBox="1"/>
          <p:nvPr/>
        </p:nvSpPr>
        <p:spPr>
          <a:xfrm>
            <a:off x="7702715" y="3749986"/>
            <a:ext cx="4300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Neural state space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MLP control policy architecture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C879F-74B1-4C13-A96D-CD89885C1E00}"/>
              </a:ext>
            </a:extLst>
          </p:cNvPr>
          <p:cNvSpPr txBox="1"/>
          <p:nvPr/>
        </p:nvSpPr>
        <p:spPr>
          <a:xfrm>
            <a:off x="7702715" y="4622955"/>
            <a:ext cx="4148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Multi-input multi-output system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Dynamic economic control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Parametric constraints</a:t>
            </a:r>
          </a:p>
        </p:txBody>
      </p:sp>
    </p:spTree>
    <p:extLst>
      <p:ext uri="{BB962C8B-B14F-4D97-AF65-F5344CB8AC3E}">
        <p14:creationId xmlns:p14="http://schemas.microsoft.com/office/powerpoint/2010/main" val="6516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FC1C-00D1-4843-95DB-A3E3087F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172739" cy="1092483"/>
          </a:xfrm>
        </p:spPr>
        <p:txBody>
          <a:bodyPr>
            <a:normAutofit/>
          </a:bodyPr>
          <a:lstStyle/>
          <a:p>
            <a:r>
              <a:rPr lang="en-US" dirty="0"/>
              <a:t>Dynamics-Aware Economic Redispatch via Differentiable Predictive Control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3954DD-DF0C-444A-81A0-62F75103B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20" y="1371922"/>
            <a:ext cx="7309014" cy="2563974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6EEFABC-B00E-464B-B908-D63D909F9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779" y="1224324"/>
            <a:ext cx="3713221" cy="3370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F7758-F45B-5D4C-BA10-B934D1DBE741}"/>
              </a:ext>
            </a:extLst>
          </p:cNvPr>
          <p:cNvSpPr txBox="1"/>
          <p:nvPr/>
        </p:nvSpPr>
        <p:spPr>
          <a:xfrm>
            <a:off x="8458899" y="5637737"/>
            <a:ext cx="3577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5 orders of magnitude speed-up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Near optimal performance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A1DCA-581A-2A45-9F44-69EF7D36DA5E}"/>
              </a:ext>
            </a:extLst>
          </p:cNvPr>
          <p:cNvSpPr txBox="1"/>
          <p:nvPr/>
        </p:nvSpPr>
        <p:spPr>
          <a:xfrm>
            <a:off x="949461" y="6053235"/>
            <a:ext cx="73536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Ethan King, </a:t>
            </a:r>
            <a:r>
              <a:rPr lang="en-US" sz="1400" dirty="0">
                <a:cs typeface="Arial"/>
              </a:rPr>
              <a:t>Ján Drgoňa, </a:t>
            </a:r>
            <a:r>
              <a:rPr lang="en-US" sz="1400" dirty="0"/>
              <a:t>Aaron Tuor, Shrirang Abhyankar, Craig Bakker, Arnab Bhattacharya, Draguna Vrabie, </a:t>
            </a:r>
            <a:r>
              <a:rPr lang="en-US" sz="1400" b="1" dirty="0"/>
              <a:t>Koopman-based Differentiable Predictive Control for the Dynamics-Aware Economic Dispatch Problem</a:t>
            </a:r>
            <a:r>
              <a:rPr lang="en-US" sz="1400" dirty="0"/>
              <a:t>, 2022 American Control Conference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A87DF-1EE3-454E-89EB-8D9F31DA119A}"/>
              </a:ext>
            </a:extLst>
          </p:cNvPr>
          <p:cNvSpPr txBox="1"/>
          <p:nvPr/>
        </p:nvSpPr>
        <p:spPr>
          <a:xfrm>
            <a:off x="949461" y="4177455"/>
            <a:ext cx="732248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  <a:r>
              <a:rPr lang="en-US" dirty="0"/>
              <a:t>: Current redispatch processes do not incorporate system dynamics concerns. Incorporating dynamics in redispatch is too complex and/or time-consuming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CEF46-5910-A149-828C-70DC8A672A64}"/>
              </a:ext>
            </a:extLst>
          </p:cNvPr>
          <p:cNvSpPr txBox="1"/>
          <p:nvPr/>
        </p:nvSpPr>
        <p:spPr>
          <a:xfrm>
            <a:off x="937560" y="5154446"/>
            <a:ext cx="732248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r>
              <a:rPr lang="en-US" dirty="0"/>
              <a:t>: Machine-learning based dynamics-aware redispatch. Learn system dynamics and </a:t>
            </a:r>
            <a:r>
              <a:rPr lang="en-US"/>
              <a:t>control policies for </a:t>
            </a:r>
            <a:r>
              <a:rPr lang="en-US" dirty="0"/>
              <a:t>faster assessment.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9FF16-C03E-4942-AF07-0A8072F67E60}"/>
              </a:ext>
            </a:extLst>
          </p:cNvPr>
          <p:cNvSpPr txBox="1"/>
          <p:nvPr/>
        </p:nvSpPr>
        <p:spPr>
          <a:xfrm>
            <a:off x="8488719" y="4745755"/>
            <a:ext cx="3289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Koopman dynamics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CNN control policy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356A2F5-A5E7-4138-B5DD-4E56A5AF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084A5-34EA-4020-97D9-C6D4FE75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2DDCAC-DB40-42AA-84D5-1F56C162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22113"/>
          </a:xfrm>
        </p:spPr>
        <p:txBody>
          <a:bodyPr/>
          <a:lstStyle/>
          <a:p>
            <a:r>
              <a:rPr lang="en-US" dirty="0"/>
              <a:t>Edge Deployment of Differentiable Predictive Control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50CE676-6C87-40A1-977C-0BCC69AC3E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36603" y="338839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D1AA25-442F-48B5-B610-C74BAB321F03}"/>
              </a:ext>
            </a:extLst>
          </p:cNvPr>
          <p:cNvSpPr txBox="1">
            <a:spLocks/>
          </p:cNvSpPr>
          <p:nvPr/>
        </p:nvSpPr>
        <p:spPr>
          <a:xfrm>
            <a:off x="1522297" y="5190172"/>
            <a:ext cx="4116730" cy="324708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333" dirty="0"/>
              <a:t>Flexy-Air system sketch with Raspberry-Pi controller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6C9DD-AD32-4419-80D6-EB9436EC7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911" y="1354131"/>
            <a:ext cx="2767172" cy="3652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F3C9E1-E3C3-4C32-BC16-855756B5FB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1010" y="1343800"/>
            <a:ext cx="5429814" cy="378479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44AEE57-C02C-EB4D-AB40-30C4CF48047A}"/>
              </a:ext>
            </a:extLst>
          </p:cNvPr>
          <p:cNvSpPr txBox="1">
            <a:spLocks/>
          </p:cNvSpPr>
          <p:nvPr/>
        </p:nvSpPr>
        <p:spPr>
          <a:xfrm>
            <a:off x="1019039" y="5919857"/>
            <a:ext cx="5354642" cy="8679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38119" indent="-238119">
              <a:buFont typeface="Arial" panose="020B0604020202020204" pitchFamily="34" charset="0"/>
              <a:buChar char="•"/>
              <a:defRPr sz="1167">
                <a:latin typeface="Calibr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400" dirty="0"/>
              <a:t>Jan Drgona, Karol </a:t>
            </a:r>
            <a:r>
              <a:rPr lang="en-US" sz="1400" dirty="0" err="1"/>
              <a:t>Kis</a:t>
            </a:r>
            <a:r>
              <a:rPr lang="en-US" sz="1400" dirty="0"/>
              <a:t>, Aaron Tuor, Draguna Vrabie, Martin Klauco, </a:t>
            </a:r>
            <a:r>
              <a:rPr lang="en-US" sz="1400" b="1" dirty="0"/>
              <a:t>Differentiable Predictive Control: An MPC Alternative for Unknown Nonlinear Systems using Constrained Deep Learning</a:t>
            </a:r>
            <a:r>
              <a:rPr lang="en-US" sz="1400" dirty="0"/>
              <a:t>; Journal of Process Control,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6AC1D1-45E0-FA54-4401-6E471B879699}"/>
              </a:ext>
            </a:extLst>
          </p:cNvPr>
          <p:cNvSpPr txBox="1"/>
          <p:nvPr/>
        </p:nvSpPr>
        <p:spPr>
          <a:xfrm>
            <a:off x="7373178" y="5691848"/>
            <a:ext cx="3675614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Proof of concept for AI on the edge platform.</a:t>
            </a:r>
          </a:p>
        </p:txBody>
      </p:sp>
    </p:spTree>
    <p:extLst>
      <p:ext uri="{BB962C8B-B14F-4D97-AF65-F5344CB8AC3E}">
        <p14:creationId xmlns:p14="http://schemas.microsoft.com/office/powerpoint/2010/main" val="116542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BB71F-9C56-4B8C-B038-3260D001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A0DF7-D83C-4F59-9C27-EB354BEF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NeuroMANCER</a:t>
            </a:r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C4FC82-9EB7-4A14-AC47-9F00B697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727" y="1073426"/>
            <a:ext cx="3314700" cy="3314700"/>
          </a:xfrm>
          <a:prstGeom prst="rect">
            <a:avLst/>
          </a:prstGeom>
        </p:spPr>
      </p:pic>
      <p:pic>
        <p:nvPicPr>
          <p:cNvPr id="13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767EC796-4F26-4D07-94D5-F32562771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043383" y="5865812"/>
            <a:ext cx="331863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Pacific Northwest National Laboratory - Wikipedia">
            <a:extLst>
              <a:ext uri="{FF2B5EF4-FFF2-40B4-BE49-F238E27FC236}">
                <a16:creationId xmlns:a16="http://schemas.microsoft.com/office/drawing/2014/main" id="{88F28AF0-B27F-46A5-BC78-6A570CE1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27" y="5300376"/>
            <a:ext cx="3191728" cy="136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71B3727-CFAA-0260-BD00-C53EEA35EDAA}"/>
              </a:ext>
            </a:extLst>
          </p:cNvPr>
          <p:cNvSpPr txBox="1">
            <a:spLocks/>
          </p:cNvSpPr>
          <p:nvPr/>
        </p:nvSpPr>
        <p:spPr>
          <a:xfrm>
            <a:off x="1206499" y="1524000"/>
            <a:ext cx="6567555" cy="4687958"/>
          </a:xfrm>
          <a:prstGeom prst="rect">
            <a:avLst/>
          </a:prstGeom>
        </p:spPr>
        <p:txBody>
          <a:bodyPr/>
          <a:lstStyle>
            <a:lvl1pPr marL="228591" indent="-228591" algn="l" defTabSz="91436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7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54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36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18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3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499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Open-source scientific machine learning</a:t>
            </a:r>
            <a:r>
              <a:rPr lang="en-US" sz="2000" dirty="0"/>
              <a:t> (</a:t>
            </a:r>
            <a:r>
              <a:rPr lang="en-US" sz="2000" b="1" dirty="0" err="1"/>
              <a:t>SciML</a:t>
            </a:r>
            <a:r>
              <a:rPr lang="en-US" sz="2000" dirty="0"/>
              <a:t>) toolbox in </a:t>
            </a:r>
            <a:r>
              <a:rPr lang="en-US" sz="2000" dirty="0" err="1"/>
              <a:t>PyTorch</a:t>
            </a:r>
            <a:r>
              <a:rPr lang="en-US" sz="2000" dirty="0"/>
              <a:t> for integrating deep learning, constrained optimization, and physics-based modeling</a:t>
            </a:r>
            <a:endParaRPr lang="en-US" sz="1800" b="1" dirty="0"/>
          </a:p>
          <a:p>
            <a:r>
              <a:rPr lang="en-US" sz="1800" b="1" dirty="0"/>
              <a:t>Physics-informed machine learning </a:t>
            </a:r>
          </a:p>
          <a:p>
            <a:r>
              <a:rPr lang="en-US" sz="1800" b="1" dirty="0"/>
              <a:t>Data-driven modeling of dynamical systems</a:t>
            </a:r>
          </a:p>
          <a:p>
            <a:r>
              <a:rPr lang="en-US" sz="1800" b="1" dirty="0"/>
              <a:t>Model-based policy optimization</a:t>
            </a:r>
          </a:p>
          <a:p>
            <a:r>
              <a:rPr lang="en-US" sz="1800" b="1"/>
              <a:t>Parametric constrained </a:t>
            </a:r>
            <a:r>
              <a:rPr lang="en-US" sz="1800" b="1" dirty="0"/>
              <a:t>optimization</a:t>
            </a:r>
          </a:p>
          <a:p>
            <a:endParaRPr lang="en-US" sz="1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A8A65-F46B-9B06-29FB-68C9B7EEB3EE}"/>
              </a:ext>
            </a:extLst>
          </p:cNvPr>
          <p:cNvSpPr txBox="1"/>
          <p:nvPr/>
        </p:nvSpPr>
        <p:spPr>
          <a:xfrm>
            <a:off x="1519581" y="4548881"/>
            <a:ext cx="5567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hlinkClick r:id="rId5"/>
              </a:rPr>
              <a:t>github.com/pnnl/neuromancer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3473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B7AA1-E930-4AE3-9D5E-995FE9FB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F9DC93-359D-4C14-A7AC-3162E419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41022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2050" name="Picture 2" descr="Advanced Scientific Computing Re... | U.S. DOE Office of Science (SC)">
            <a:extLst>
              <a:ext uri="{FF2B5EF4-FFF2-40B4-BE49-F238E27FC236}">
                <a16:creationId xmlns:a16="http://schemas.microsoft.com/office/drawing/2014/main" id="{B3F7FF4C-619F-476B-BA93-4F6FEAFD3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17"/>
          <a:stretch/>
        </p:blipFill>
        <p:spPr bwMode="auto">
          <a:xfrm>
            <a:off x="1595005" y="5865813"/>
            <a:ext cx="331863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cific Northwest National Laboratory - Wikipedia">
            <a:extLst>
              <a:ext uri="{FF2B5EF4-FFF2-40B4-BE49-F238E27FC236}">
                <a16:creationId xmlns:a16="http://schemas.microsoft.com/office/drawing/2014/main" id="{708039E5-1D86-49A2-BFD8-CDC112C0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267" y="5356617"/>
            <a:ext cx="3191728" cy="136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4E5A99A-B43D-4DDD-8B85-FD43FF32D865}"/>
              </a:ext>
            </a:extLst>
          </p:cNvPr>
          <p:cNvSpPr txBox="1">
            <a:spLocks/>
          </p:cNvSpPr>
          <p:nvPr/>
        </p:nvSpPr>
        <p:spPr>
          <a:xfrm>
            <a:off x="2904783" y="3028932"/>
            <a:ext cx="1943250" cy="293563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James Koch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4573188B-5AB3-4C13-9C36-259BDC807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5336" r="12127" b="13338"/>
          <a:stretch/>
        </p:blipFill>
        <p:spPr bwMode="auto">
          <a:xfrm>
            <a:off x="3230551" y="1486297"/>
            <a:ext cx="1391463" cy="152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0F1828-E375-455F-9BE9-8D24DEE349FD}"/>
              </a:ext>
            </a:extLst>
          </p:cNvPr>
          <p:cNvSpPr txBox="1">
            <a:spLocks/>
          </p:cNvSpPr>
          <p:nvPr/>
        </p:nvSpPr>
        <p:spPr>
          <a:xfrm>
            <a:off x="4818953" y="3051805"/>
            <a:ext cx="1447245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Zhao Chen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FE5946-467B-4CF8-9B16-3B0CDDFF0016}"/>
              </a:ext>
            </a:extLst>
          </p:cNvPr>
          <p:cNvSpPr txBox="1">
            <a:spLocks/>
          </p:cNvSpPr>
          <p:nvPr/>
        </p:nvSpPr>
        <p:spPr>
          <a:xfrm>
            <a:off x="6473392" y="3059368"/>
            <a:ext cx="1431608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Stefan Dernbach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1EB60E25-0F88-4EE1-8CDE-261CB7A23B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9" t="10004" r="18766" b="35084"/>
          <a:stretch/>
        </p:blipFill>
        <p:spPr bwMode="auto">
          <a:xfrm>
            <a:off x="4913635" y="1501384"/>
            <a:ext cx="135256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1C0BBCF5-3639-4611-97BC-3F9C87129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4" t="8994" r="17356" b="20886"/>
          <a:stretch/>
        </p:blipFill>
        <p:spPr bwMode="auto">
          <a:xfrm>
            <a:off x="6590107" y="1495409"/>
            <a:ext cx="135256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0689DF9-F898-486B-90AD-9A79F250C09F}"/>
              </a:ext>
            </a:extLst>
          </p:cNvPr>
          <p:cNvSpPr txBox="1">
            <a:spLocks/>
          </p:cNvSpPr>
          <p:nvPr/>
        </p:nvSpPr>
        <p:spPr>
          <a:xfrm>
            <a:off x="9790559" y="4946666"/>
            <a:ext cx="1526708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Draguna Vrabie</a:t>
            </a:r>
          </a:p>
        </p:txBody>
      </p:sp>
      <p:pic>
        <p:nvPicPr>
          <p:cNvPr id="23" name="Picture 4" descr="Cyber Threat Screening Using a Queuing-Based Game ...">
            <a:extLst>
              <a:ext uri="{FF2B5EF4-FFF2-40B4-BE49-F238E27FC236}">
                <a16:creationId xmlns:a16="http://schemas.microsoft.com/office/drawing/2014/main" id="{EB21AE9F-F0E4-490C-B40C-087568E0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560" y="3401800"/>
            <a:ext cx="1526708" cy="152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0263A30-55FB-4654-AF4E-3D6A21EEC56C}"/>
              </a:ext>
            </a:extLst>
          </p:cNvPr>
          <p:cNvSpPr txBox="1">
            <a:spLocks/>
          </p:cNvSpPr>
          <p:nvPr/>
        </p:nvSpPr>
        <p:spPr>
          <a:xfrm>
            <a:off x="1559739" y="3110800"/>
            <a:ext cx="1485687" cy="28657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Aaron Tuor</a:t>
            </a:r>
          </a:p>
        </p:txBody>
      </p:sp>
      <p:pic>
        <p:nvPicPr>
          <p:cNvPr id="25" name="Picture 6" descr="Profile photo of Aaron Tuor">
            <a:extLst>
              <a:ext uri="{FF2B5EF4-FFF2-40B4-BE49-F238E27FC236}">
                <a16:creationId xmlns:a16="http://schemas.microsoft.com/office/drawing/2014/main" id="{800FC95C-56B7-408F-9710-13766FD6B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2303" b="1"/>
          <a:stretch/>
        </p:blipFill>
        <p:spPr bwMode="auto">
          <a:xfrm>
            <a:off x="1501506" y="1508263"/>
            <a:ext cx="1538913" cy="15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B6E3DBA-BB48-4CDE-B7E3-7C78540C017F}"/>
              </a:ext>
            </a:extLst>
          </p:cNvPr>
          <p:cNvSpPr txBox="1">
            <a:spLocks/>
          </p:cNvSpPr>
          <p:nvPr/>
        </p:nvSpPr>
        <p:spPr>
          <a:xfrm>
            <a:off x="9706387" y="3061903"/>
            <a:ext cx="1447800" cy="249752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Ethan King</a:t>
            </a:r>
          </a:p>
        </p:txBody>
      </p:sp>
      <p:pic>
        <p:nvPicPr>
          <p:cNvPr id="27" name="Picture 2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9E9F1061-02E1-4389-A02B-44952B1A96E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777" b="6157"/>
          <a:stretch/>
        </p:blipFill>
        <p:spPr>
          <a:xfrm>
            <a:off x="9838297" y="1479913"/>
            <a:ext cx="1284033" cy="1542140"/>
          </a:xfrm>
          <a:prstGeom prst="rect">
            <a:avLst/>
          </a:prstGeom>
        </p:spPr>
      </p:pic>
      <p:pic>
        <p:nvPicPr>
          <p:cNvPr id="2056" name="Picture 8" descr="Christian Møldrup Legaard">
            <a:extLst>
              <a:ext uri="{FF2B5EF4-FFF2-40B4-BE49-F238E27FC236}">
                <a16:creationId xmlns:a16="http://schemas.microsoft.com/office/drawing/2014/main" id="{39AAE337-1CF8-4317-AC30-B9F2F75A7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" t="3502" r="6161" b="25599"/>
          <a:stretch/>
        </p:blipFill>
        <p:spPr bwMode="auto">
          <a:xfrm>
            <a:off x="8234292" y="1501384"/>
            <a:ext cx="1212433" cy="149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B5C7A5-1DCB-4876-9D72-C59266B26EBA}"/>
              </a:ext>
            </a:extLst>
          </p:cNvPr>
          <p:cNvSpPr txBox="1"/>
          <p:nvPr/>
        </p:nvSpPr>
        <p:spPr>
          <a:xfrm>
            <a:off x="8112194" y="3037145"/>
            <a:ext cx="2197099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Christian M. Legaard</a:t>
            </a:r>
          </a:p>
        </p:txBody>
      </p:sp>
      <p:pic>
        <p:nvPicPr>
          <p:cNvPr id="31" name="Picture 10" descr="AMLIES 2021 | SinBerBEST">
            <a:extLst>
              <a:ext uri="{FF2B5EF4-FFF2-40B4-BE49-F238E27FC236}">
                <a16:creationId xmlns:a16="http://schemas.microsoft.com/office/drawing/2014/main" id="{A97BE6B2-4312-41B5-84C6-7F26379D5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t="7777" r="19262" b="18023"/>
          <a:stretch/>
        </p:blipFill>
        <p:spPr bwMode="auto">
          <a:xfrm>
            <a:off x="4926793" y="3379317"/>
            <a:ext cx="1267808" cy="153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4701C34-22BE-46DF-8D72-6C0CB41313BC}"/>
              </a:ext>
            </a:extLst>
          </p:cNvPr>
          <p:cNvSpPr txBox="1"/>
          <p:nvPr/>
        </p:nvSpPr>
        <p:spPr>
          <a:xfrm>
            <a:off x="4799809" y="4932573"/>
            <a:ext cx="150207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dirty="0"/>
              <a:t>Soumya Vasisht</a:t>
            </a:r>
          </a:p>
        </p:txBody>
      </p:sp>
      <p:pic>
        <p:nvPicPr>
          <p:cNvPr id="2060" name="Picture 12" descr="Wenceslao Shaw Cortez">
            <a:extLst>
              <a:ext uri="{FF2B5EF4-FFF2-40B4-BE49-F238E27FC236}">
                <a16:creationId xmlns:a16="http://schemas.microsoft.com/office/drawing/2014/main" id="{897C2B38-EE97-48F8-91D5-44E49CB22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" r="8211"/>
          <a:stretch/>
        </p:blipFill>
        <p:spPr bwMode="auto">
          <a:xfrm>
            <a:off x="3270572" y="3402845"/>
            <a:ext cx="1345666" cy="14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85A80E5-641D-4348-9333-5C7FE2CF95DD}"/>
              </a:ext>
            </a:extLst>
          </p:cNvPr>
          <p:cNvSpPr txBox="1"/>
          <p:nvPr/>
        </p:nvSpPr>
        <p:spPr>
          <a:xfrm>
            <a:off x="3037504" y="4942262"/>
            <a:ext cx="199851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Wenceslao Shaw Cortez</a:t>
            </a:r>
          </a:p>
        </p:txBody>
      </p:sp>
      <p:pic>
        <p:nvPicPr>
          <p:cNvPr id="2062" name="Picture 14" descr="Sayak Mukherjee">
            <a:extLst>
              <a:ext uri="{FF2B5EF4-FFF2-40B4-BE49-F238E27FC236}">
                <a16:creationId xmlns:a16="http://schemas.microsoft.com/office/drawing/2014/main" id="{FE5FA02C-E63A-47EC-8ACC-759766386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219" r="11383" b="22280"/>
          <a:stretch/>
        </p:blipFill>
        <p:spPr bwMode="auto">
          <a:xfrm>
            <a:off x="1594680" y="3400615"/>
            <a:ext cx="1352563" cy="14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2D4C5DB-7521-429D-8696-3AED004C49B5}"/>
              </a:ext>
            </a:extLst>
          </p:cNvPr>
          <p:cNvSpPr txBox="1"/>
          <p:nvPr/>
        </p:nvSpPr>
        <p:spPr>
          <a:xfrm>
            <a:off x="1594680" y="4947708"/>
            <a:ext cx="133203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Sayak Mukherjee</a:t>
            </a:r>
          </a:p>
        </p:txBody>
      </p:sp>
      <p:pic>
        <p:nvPicPr>
          <p:cNvPr id="2064" name="Picture 16" descr="Mahantesh Halappanavar">
            <a:extLst>
              <a:ext uri="{FF2B5EF4-FFF2-40B4-BE49-F238E27FC236}">
                <a16:creationId xmlns:a16="http://schemas.microsoft.com/office/drawing/2014/main" id="{764E84FA-A934-4498-9100-3F8E6D949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r="9960"/>
          <a:stretch/>
        </p:blipFill>
        <p:spPr bwMode="auto">
          <a:xfrm>
            <a:off x="8199045" y="3338381"/>
            <a:ext cx="1332038" cy="15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46EA213-0532-456F-8D74-DE6A18E7176C}"/>
              </a:ext>
            </a:extLst>
          </p:cNvPr>
          <p:cNvSpPr txBox="1"/>
          <p:nvPr/>
        </p:nvSpPr>
        <p:spPr>
          <a:xfrm>
            <a:off x="7949609" y="4928507"/>
            <a:ext cx="1998518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67" dirty="0"/>
              <a:t>Mahantesh Halappanavar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5FB75C43-48C7-47ED-ABD8-6FB816571A22}"/>
              </a:ext>
            </a:extLst>
          </p:cNvPr>
          <p:cNvSpPr txBox="1">
            <a:spLocks/>
          </p:cNvSpPr>
          <p:nvPr/>
        </p:nvSpPr>
        <p:spPr>
          <a:xfrm>
            <a:off x="6366854" y="4967660"/>
            <a:ext cx="1582756" cy="394932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67" dirty="0"/>
              <a:t>Shrirang Abhyankar </a:t>
            </a:r>
          </a:p>
        </p:txBody>
      </p:sp>
      <p:pic>
        <p:nvPicPr>
          <p:cNvPr id="44" name="Picture 8" descr="Profile photo of Shrirang Abhyankar">
            <a:extLst>
              <a:ext uri="{FF2B5EF4-FFF2-40B4-BE49-F238E27FC236}">
                <a16:creationId xmlns:a16="http://schemas.microsoft.com/office/drawing/2014/main" id="{DF2DA908-6930-49D8-939B-7F0943E70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" r="11137"/>
          <a:stretch/>
        </p:blipFill>
        <p:spPr bwMode="auto">
          <a:xfrm>
            <a:off x="6528556" y="3345944"/>
            <a:ext cx="1299037" cy="158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6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690691" cy="1092483"/>
          </a:xfrm>
        </p:spPr>
        <p:txBody>
          <a:bodyPr>
            <a:normAutofit/>
          </a:bodyPr>
          <a:lstStyle/>
          <a:p>
            <a:r>
              <a:rPr lang="en-US" dirty="0"/>
              <a:t>Challenges of Dynamical Systems Modeling and Control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FCF259-1334-3940-8D43-7E6D530433B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6788425" cy="4572000"/>
          </a:xfrm>
        </p:spPr>
        <p:txBody>
          <a:bodyPr/>
          <a:lstStyle/>
          <a:p>
            <a:r>
              <a:rPr lang="en-US" sz="1800" b="1" dirty="0"/>
              <a:t>Simulations</a:t>
            </a:r>
            <a:r>
              <a:rPr lang="en-US" sz="1800" dirty="0"/>
              <a:t> are crucial for many areas of decision-making and scientific discovery</a:t>
            </a:r>
          </a:p>
          <a:p>
            <a:r>
              <a:rPr lang="en-US" sz="1800" b="1" dirty="0"/>
              <a:t>Need</a:t>
            </a:r>
            <a:r>
              <a:rPr lang="en-US" sz="1800" dirty="0"/>
              <a:t>: Improve computational efficiency and scalability for heterogenous scientific simulations</a:t>
            </a:r>
          </a:p>
          <a:p>
            <a:r>
              <a:rPr lang="en-US" sz="1800" b="1" dirty="0"/>
              <a:t>Challenges</a:t>
            </a:r>
            <a:r>
              <a:rPr lang="en-US" sz="1800" dirty="0"/>
              <a:t>: </a:t>
            </a:r>
          </a:p>
          <a:p>
            <a:pPr lvl="1"/>
            <a:r>
              <a:rPr lang="en-US" sz="1600" dirty="0"/>
              <a:t>Data-driven predictive modeling and verification</a:t>
            </a:r>
          </a:p>
          <a:p>
            <a:pPr lvl="1"/>
            <a:r>
              <a:rPr lang="en-US" sz="1600" dirty="0"/>
              <a:t>Simulation of complex multi-scale systems of systems </a:t>
            </a:r>
          </a:p>
          <a:p>
            <a:pPr lvl="1"/>
            <a:r>
              <a:rPr lang="en-US" sz="1600" dirty="0"/>
              <a:t>Optimal control and design of complex systems</a:t>
            </a:r>
          </a:p>
          <a:p>
            <a:r>
              <a:rPr lang="en-US" sz="1800" b="1" dirty="0"/>
              <a:t>Emerging solution</a:t>
            </a:r>
            <a:r>
              <a:rPr lang="en-US" sz="1933" dirty="0"/>
              <a:t>: </a:t>
            </a:r>
          </a:p>
          <a:p>
            <a:pPr lvl="1"/>
            <a:r>
              <a:rPr lang="en-US" sz="1600" dirty="0"/>
              <a:t>Scientific Machine Learning connecting physics and AI domains</a:t>
            </a:r>
          </a:p>
          <a:p>
            <a:pPr marL="457182" lvl="1" indent="0">
              <a:buNone/>
            </a:pPr>
            <a:endParaRPr lang="en-US" sz="160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33AB21D-F841-4AC7-9219-6EAD14BF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568" y="3130826"/>
            <a:ext cx="3198346" cy="2033731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EE45289-00B9-4D0F-9266-B7DD2FC5D3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903"/>
          <a:stretch/>
        </p:blipFill>
        <p:spPr>
          <a:xfrm>
            <a:off x="1443485" y="5312928"/>
            <a:ext cx="4407065" cy="600623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10FDF9A-84E3-4361-A9E2-A4D5F34CB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626" y="6164172"/>
            <a:ext cx="2705334" cy="563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5C57D6-C389-4A4E-A9D3-EC2E7E0D5A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75" t="281" r="13117" b="56293"/>
          <a:stretch/>
        </p:blipFill>
        <p:spPr>
          <a:xfrm>
            <a:off x="8395150" y="5093294"/>
            <a:ext cx="3266764" cy="1508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5AA7B-C252-6633-F3C1-D7C72702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909" y="1129024"/>
            <a:ext cx="2347339" cy="190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772939" cy="1041506"/>
          </a:xfrm>
        </p:spPr>
        <p:txBody>
          <a:bodyPr>
            <a:normAutofit/>
          </a:bodyPr>
          <a:lstStyle/>
          <a:p>
            <a:r>
              <a:rPr lang="en-US" sz="2800" dirty="0"/>
              <a:t>Landscape of Solution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766773" y="1529750"/>
            <a:ext cx="274145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Constrained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6824" y="1529750"/>
            <a:ext cx="2361544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8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pic>
        <p:nvPicPr>
          <p:cNvPr id="9" name="Picture 8" descr="Schematic&#10;&#10;Description automatically generated">
            <a:extLst>
              <a:ext uri="{FF2B5EF4-FFF2-40B4-BE49-F238E27FC236}">
                <a16:creationId xmlns:a16="http://schemas.microsoft.com/office/drawing/2014/main" id="{2912BC18-BED9-4344-9706-56E7489D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72" y="3069417"/>
            <a:ext cx="2011287" cy="165039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816381D-38A6-42DA-8F69-24849160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22" y="2045572"/>
            <a:ext cx="2091488" cy="1076853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ACCAA0A-72BE-480A-8D95-FCEBE30CF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2"/>
          <a:stretch/>
        </p:blipFill>
        <p:spPr>
          <a:xfrm>
            <a:off x="6460316" y="1985998"/>
            <a:ext cx="2332162" cy="8207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71E406-E756-4592-AA6A-57E25D90587B}"/>
              </a:ext>
            </a:extLst>
          </p:cNvPr>
          <p:cNvSpPr/>
          <p:nvPr/>
        </p:nvSpPr>
        <p:spPr>
          <a:xfrm>
            <a:off x="967922" y="4803483"/>
            <a:ext cx="26500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objective function and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458B2-0D42-4243-B642-7ADD4DEB12DC}"/>
              </a:ext>
            </a:extLst>
          </p:cNvPr>
          <p:cNvSpPr/>
          <p:nvPr/>
        </p:nvSpPr>
        <p:spPr>
          <a:xfrm>
            <a:off x="3603898" y="4816463"/>
            <a:ext cx="2746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prior knowledge of the physics to be modeled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71C41C-D734-4814-AD1A-920E3784229E}"/>
              </a:ext>
            </a:extLst>
          </p:cNvPr>
          <p:cNvSpPr/>
          <p:nvPr/>
        </p:nvSpPr>
        <p:spPr>
          <a:xfrm>
            <a:off x="6360631" y="4801295"/>
            <a:ext cx="2584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large labeled datasets</a:t>
            </a:r>
          </a:p>
        </p:txBody>
      </p:sp>
      <p:pic>
        <p:nvPicPr>
          <p:cNvPr id="20" name="Picture 4" descr="Machine Learning Regression 101: A Beginner's Guide | Springboard Blog">
            <a:extLst>
              <a:ext uri="{FF2B5EF4-FFF2-40B4-BE49-F238E27FC236}">
                <a16:creationId xmlns:a16="http://schemas.microsoft.com/office/drawing/2014/main" id="{B57C9812-F159-4DB8-88D2-6B2B841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48" y="3235573"/>
            <a:ext cx="2688095" cy="134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3074" name="Picture 2" descr="PDF] REINFORCEMENT LEARNING AND OPTIMAL ADAPTIVE CONTROL | Semantic Scholar">
            <a:extLst>
              <a:ext uri="{FF2B5EF4-FFF2-40B4-BE49-F238E27FC236}">
                <a16:creationId xmlns:a16="http://schemas.microsoft.com/office/drawing/2014/main" id="{9DD5CF03-C06F-09D7-0865-7A9B02107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3"/>
          <a:stretch/>
        </p:blipFill>
        <p:spPr bwMode="auto">
          <a:xfrm>
            <a:off x="9211497" y="3080152"/>
            <a:ext cx="2688856" cy="13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ED949E-E385-D0AE-DD77-EEAFBB982B60}"/>
              </a:ext>
            </a:extLst>
          </p:cNvPr>
          <p:cNvSpPr/>
          <p:nvPr/>
        </p:nvSpPr>
        <p:spPr>
          <a:xfrm>
            <a:off x="9038943" y="4812011"/>
            <a:ext cx="2694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Requires environment model to sample</a:t>
            </a:r>
          </a:p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D390B2-E400-83DE-D6CA-0C56A04054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8389" y="1883265"/>
            <a:ext cx="1958547" cy="11513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3BB6C-3293-BA96-90CD-BD12F8A75657}"/>
              </a:ext>
            </a:extLst>
          </p:cNvPr>
          <p:cNvSpPr txBox="1"/>
          <p:nvPr/>
        </p:nvSpPr>
        <p:spPr>
          <a:xfrm>
            <a:off x="2667000" y="5785070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8F7A67-7270-9B96-CDC8-52B5936FFD82}"/>
              </a:ext>
            </a:extLst>
          </p:cNvPr>
          <p:cNvSpPr txBox="1"/>
          <p:nvPr/>
        </p:nvSpPr>
        <p:spPr>
          <a:xfrm>
            <a:off x="7917931" y="5782335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Less domain knowledge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E27C51-0D6A-CD71-D035-A342F38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232" y="2959834"/>
            <a:ext cx="2170603" cy="169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447459-3CEF-2D36-D754-AE44076CF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8446" y="2134398"/>
            <a:ext cx="1119186" cy="53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534400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736956" y="1529750"/>
            <a:ext cx="274145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Constrained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9713" y="1529750"/>
            <a:ext cx="2385589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6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83" y="2155595"/>
            <a:ext cx="3004119" cy="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05" y="4880019"/>
            <a:ext cx="1959152" cy="4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249723" y="4217363"/>
            <a:ext cx="1883861" cy="4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7204596" y="3077167"/>
            <a:ext cx="3695700" cy="6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83" y="3941040"/>
            <a:ext cx="2031325" cy="68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9126735" y="4934586"/>
            <a:ext cx="2437907" cy="107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04" y="2639124"/>
            <a:ext cx="1799901" cy="6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78" y="1909952"/>
            <a:ext cx="190023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141037" y="5383851"/>
            <a:ext cx="2048031" cy="5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17" y="3447304"/>
            <a:ext cx="1931877" cy="6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04" y="4983341"/>
            <a:ext cx="1594995" cy="9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ientific Machine Learning with Julia: the SciML ecosystem">
            <a:extLst>
              <a:ext uri="{FF2B5EF4-FFF2-40B4-BE49-F238E27FC236}">
                <a16:creationId xmlns:a16="http://schemas.microsoft.com/office/drawing/2014/main" id="{919CFB5D-759F-6752-5770-DE6D9C62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20" y="1982687"/>
            <a:ext cx="1799902" cy="10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3666289" y="3190000"/>
            <a:ext cx="2315221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53" y="3909694"/>
            <a:ext cx="1548716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618" y="4652418"/>
            <a:ext cx="2638216" cy="4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ported Software | Exxact Corporation">
            <a:extLst>
              <a:ext uri="{FF2B5EF4-FFF2-40B4-BE49-F238E27FC236}">
                <a16:creationId xmlns:a16="http://schemas.microsoft.com/office/drawing/2014/main" id="{D0048AAD-3588-FD36-A1DD-E520F3E8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90" y="5183542"/>
            <a:ext cx="2281471" cy="83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02ACD-0906-8426-E8B7-42B74D1833B7}"/>
              </a:ext>
            </a:extLst>
          </p:cNvPr>
          <p:cNvSpPr txBox="1"/>
          <p:nvPr/>
        </p:nvSpPr>
        <p:spPr>
          <a:xfrm>
            <a:off x="2667000" y="6127090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More domain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915D0-264E-3409-95FE-6B390FC992CC}"/>
              </a:ext>
            </a:extLst>
          </p:cNvPr>
          <p:cNvSpPr txBox="1"/>
          <p:nvPr/>
        </p:nvSpPr>
        <p:spPr>
          <a:xfrm>
            <a:off x="7957801" y="6127089"/>
            <a:ext cx="205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8112"/>
                </a:solidFill>
              </a:rPr>
              <a:t>Less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298828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9"/>
            <a:ext cx="8584096" cy="1041506"/>
          </a:xfrm>
        </p:spPr>
        <p:txBody>
          <a:bodyPr>
            <a:normAutofit/>
          </a:bodyPr>
          <a:lstStyle/>
          <a:p>
            <a:r>
              <a:rPr lang="en-US" sz="3000" dirty="0"/>
              <a:t>Landscape of Solution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B1CD6-2EEF-4914-836D-A273C98130CD}"/>
              </a:ext>
            </a:extLst>
          </p:cNvPr>
          <p:cNvSpPr/>
          <p:nvPr/>
        </p:nvSpPr>
        <p:spPr>
          <a:xfrm>
            <a:off x="1026296" y="1529750"/>
            <a:ext cx="2162772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Online optimization</a:t>
            </a:r>
            <a:endParaRPr lang="en-US" sz="1667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432C8-B8F2-4F42-9BBD-053AAD1DF7F0}"/>
              </a:ext>
            </a:extLst>
          </p:cNvPr>
          <p:cNvSpPr/>
          <p:nvPr/>
        </p:nvSpPr>
        <p:spPr>
          <a:xfrm>
            <a:off x="3689713" y="1529750"/>
            <a:ext cx="2385589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Differential Equations</a:t>
            </a:r>
            <a:endParaRPr lang="en-US" sz="1667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3E572A-FBAB-414C-9496-67DB7908F4F1}"/>
              </a:ext>
            </a:extLst>
          </p:cNvPr>
          <p:cNvSpPr/>
          <p:nvPr/>
        </p:nvSpPr>
        <p:spPr>
          <a:xfrm>
            <a:off x="6492656" y="1529750"/>
            <a:ext cx="229261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Supervised Learning</a:t>
            </a:r>
            <a:endParaRPr lang="en-US" sz="1667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F1E68E-CD8D-4655-7AFF-B9D4DF44487B}"/>
              </a:ext>
            </a:extLst>
          </p:cNvPr>
          <p:cNvSpPr/>
          <p:nvPr/>
        </p:nvSpPr>
        <p:spPr>
          <a:xfrm>
            <a:off x="9140537" y="1532801"/>
            <a:ext cx="2635658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7" b="1" dirty="0">
                <a:ea typeface="ヒラギノ角ゴ Pro W3" charset="0"/>
                <a:cs typeface="Arial"/>
              </a:rPr>
              <a:t>Reinforcement Learning</a:t>
            </a:r>
            <a:endParaRPr lang="en-US" sz="1667" b="1" dirty="0"/>
          </a:p>
        </p:txBody>
      </p:sp>
      <p:pic>
        <p:nvPicPr>
          <p:cNvPr id="23" name="Picture 22" descr="PyTorch v1.0 release: Tensors and Dynamic neural networks in Python">
            <a:extLst>
              <a:ext uri="{FF2B5EF4-FFF2-40B4-BE49-F238E27FC236}">
                <a16:creationId xmlns:a16="http://schemas.microsoft.com/office/drawing/2014/main" id="{D1693749-655A-4756-B691-583CE4F3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83" y="2155595"/>
            <a:ext cx="3004119" cy="6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asADi">
            <a:extLst>
              <a:ext uri="{FF2B5EF4-FFF2-40B4-BE49-F238E27FC236}">
                <a16:creationId xmlns:a16="http://schemas.microsoft.com/office/drawing/2014/main" id="{BB674C1E-AC12-4BAD-A8D9-ADA0580E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05" y="4880019"/>
            <a:ext cx="1959152" cy="44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VXPY · GitHub">
            <a:extLst>
              <a:ext uri="{FF2B5EF4-FFF2-40B4-BE49-F238E27FC236}">
                <a16:creationId xmlns:a16="http://schemas.microsoft.com/office/drawing/2014/main" id="{3F4D6CBD-A4EC-4721-B6EE-08390C379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1" b="31539"/>
          <a:stretch/>
        </p:blipFill>
        <p:spPr bwMode="auto">
          <a:xfrm>
            <a:off x="1249723" y="4217363"/>
            <a:ext cx="1883861" cy="4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EF5EB2AC-AFB0-4C33-ABB2-F5DBC4AC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7" b="22719"/>
          <a:stretch/>
        </p:blipFill>
        <p:spPr bwMode="auto">
          <a:xfrm>
            <a:off x="7204596" y="3077167"/>
            <a:ext cx="3695700" cy="6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FluxML/Flux.jl: Relax! Flux is the ML library that doesn't make  you tensor">
            <a:extLst>
              <a:ext uri="{FF2B5EF4-FFF2-40B4-BE49-F238E27FC236}">
                <a16:creationId xmlns:a16="http://schemas.microsoft.com/office/drawing/2014/main" id="{63E5CA57-E8D0-451E-A69E-16356E658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83" y="3941040"/>
            <a:ext cx="2031325" cy="68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iscover Reachy, a robotic platform based on AI – Reachy by Pollen  Robotics, an open source programmable humanoid robot">
            <a:extLst>
              <a:ext uri="{FF2B5EF4-FFF2-40B4-BE49-F238E27FC236}">
                <a16:creationId xmlns:a16="http://schemas.microsoft.com/office/drawing/2014/main" id="{03ECB68E-1D53-4BF0-9BBF-56F3BCE7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20186" r="10115" b="18012"/>
          <a:stretch/>
        </p:blipFill>
        <p:spPr bwMode="auto">
          <a:xfrm>
            <a:off x="9126735" y="4934586"/>
            <a:ext cx="2437907" cy="107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uMP | JuMP is a modeling language and supporting packages for mathematical  optimization in Julia.">
            <a:extLst>
              <a:ext uri="{FF2B5EF4-FFF2-40B4-BE49-F238E27FC236}">
                <a16:creationId xmlns:a16="http://schemas.microsoft.com/office/drawing/2014/main" id="{7C88E4AB-E22E-45CD-BA62-15080AE5A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04" y="2639124"/>
            <a:ext cx="1799901" cy="6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omo">
            <a:extLst>
              <a:ext uri="{FF2B5EF4-FFF2-40B4-BE49-F238E27FC236}">
                <a16:creationId xmlns:a16="http://schemas.microsoft.com/office/drawing/2014/main" id="{7B937157-D1F0-4CDD-BE50-5EAAA027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78" y="1909952"/>
            <a:ext cx="1900237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urobi Cloud - Gurobi Optimization">
            <a:extLst>
              <a:ext uri="{FF2B5EF4-FFF2-40B4-BE49-F238E27FC236}">
                <a16:creationId xmlns:a16="http://schemas.microsoft.com/office/drawing/2014/main" id="{E03129C9-07FE-4A48-B608-EDF94F56E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22950"/>
          <a:stretch/>
        </p:blipFill>
        <p:spPr bwMode="auto">
          <a:xfrm>
            <a:off x="1141037" y="5383851"/>
            <a:ext cx="2048031" cy="5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kko (optimization software) - Wikipedia">
            <a:extLst>
              <a:ext uri="{FF2B5EF4-FFF2-40B4-BE49-F238E27FC236}">
                <a16:creationId xmlns:a16="http://schemas.microsoft.com/office/drawing/2014/main" id="{252724DD-F606-401B-90DF-C40D60E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17" y="3447304"/>
            <a:ext cx="1931877" cy="60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Hub - google/jax: Composable transformations of Python+NumPy programs:  differentiate, vectorize, JIT to GPU/TPU, and more">
            <a:extLst>
              <a:ext uri="{FF2B5EF4-FFF2-40B4-BE49-F238E27FC236}">
                <a16:creationId xmlns:a16="http://schemas.microsoft.com/office/drawing/2014/main" id="{24BC444C-58D4-40F3-86C6-AC082A97E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04" y="4983341"/>
            <a:ext cx="1594995" cy="9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ientific Machine Learning with Julia: the SciML ecosystem">
            <a:extLst>
              <a:ext uri="{FF2B5EF4-FFF2-40B4-BE49-F238E27FC236}">
                <a16:creationId xmlns:a16="http://schemas.microsoft.com/office/drawing/2014/main" id="{919CFB5D-759F-6752-5770-DE6D9C62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20" y="1982687"/>
            <a:ext cx="1799902" cy="10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MATLAB Logo and symbol, meaning, history, PNG, brand">
            <a:extLst>
              <a:ext uri="{FF2B5EF4-FFF2-40B4-BE49-F238E27FC236}">
                <a16:creationId xmlns:a16="http://schemas.microsoft.com/office/drawing/2014/main" id="{32188931-E2C3-309E-13BE-66ACCB130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26478"/>
          <a:stretch/>
        </p:blipFill>
        <p:spPr bwMode="auto">
          <a:xfrm>
            <a:off x="3666289" y="3190000"/>
            <a:ext cx="2315221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iPy and NumPy - Full Stack Python">
            <a:extLst>
              <a:ext uri="{FF2B5EF4-FFF2-40B4-BE49-F238E27FC236}">
                <a16:creationId xmlns:a16="http://schemas.microsoft.com/office/drawing/2014/main" id="{FF2F5F11-187D-132E-2D12-480492A8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53" y="3909694"/>
            <a:ext cx="1548716" cy="61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TSc 3.18 — PETSc 3.18.5 documentation">
            <a:extLst>
              <a:ext uri="{FF2B5EF4-FFF2-40B4-BE49-F238E27FC236}">
                <a16:creationId xmlns:a16="http://schemas.microsoft.com/office/drawing/2014/main" id="{1D7EC4D1-7E15-7FC0-31E4-19308259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618" y="4652418"/>
            <a:ext cx="2638216" cy="4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pported Software | Exxact Corporation">
            <a:extLst>
              <a:ext uri="{FF2B5EF4-FFF2-40B4-BE49-F238E27FC236}">
                <a16:creationId xmlns:a16="http://schemas.microsoft.com/office/drawing/2014/main" id="{D0048AAD-3588-FD36-A1DD-E520F3E8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90" y="5183542"/>
            <a:ext cx="2281471" cy="83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9AD727-31EE-C564-C887-FC854A86FC67}"/>
              </a:ext>
            </a:extLst>
          </p:cNvPr>
          <p:cNvSpPr/>
          <p:nvPr/>
        </p:nvSpPr>
        <p:spPr>
          <a:xfrm>
            <a:off x="1101905" y="6102549"/>
            <a:ext cx="107902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49EBB"/>
                </a:solidFill>
              </a:rPr>
              <a:t>What comes next? … Differentiable programming (DP): </a:t>
            </a:r>
            <a:r>
              <a:rPr lang="en-US" sz="2000" dirty="0"/>
              <a:t>a unifying approach for data-driven modeling and optimization of complex systems based on automatic differentiation (AD)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7321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D4B1E-FCA9-4439-9921-0A51154B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10785-BD49-4DC7-9141-6CCB6345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7396370" cy="1092483"/>
          </a:xfrm>
        </p:spPr>
        <p:txBody>
          <a:bodyPr/>
          <a:lstStyle/>
          <a:p>
            <a:r>
              <a:rPr lang="en-US" sz="2800" b="1" dirty="0">
                <a:solidFill>
                  <a:srgbClr val="249EBB"/>
                </a:solidFill>
              </a:rPr>
              <a:t>Differentiable Programming </a:t>
            </a:r>
            <a:r>
              <a:rPr lang="en-US" sz="2800" dirty="0"/>
              <a:t>E</a:t>
            </a:r>
            <a:r>
              <a:rPr lang="en-US" sz="2800" b="1" dirty="0">
                <a:solidFill>
                  <a:srgbClr val="249EBB"/>
                </a:solidFill>
              </a:rPr>
              <a:t>nables Scientific Machine Learning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66BD4-FB5D-4427-A025-1739ADE6457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98273" y="1575353"/>
            <a:ext cx="10739231" cy="4572001"/>
          </a:xfrm>
        </p:spPr>
        <p:txBody>
          <a:bodyPr/>
          <a:lstStyle/>
          <a:p>
            <a:r>
              <a:rPr lang="en-US" sz="1800" b="1" dirty="0"/>
              <a:t>Differentiable Programming</a:t>
            </a:r>
          </a:p>
          <a:p>
            <a:pPr lvl="1"/>
            <a:r>
              <a:rPr lang="en-US" sz="1600" dirty="0"/>
              <a:t>M. Innes, et al., </a:t>
            </a:r>
            <a:r>
              <a:rPr lang="en-US" sz="1600" i="1" dirty="0"/>
              <a:t>A Differentiable Programming System to Bridge Machine Learning and Scientific Computing</a:t>
            </a:r>
            <a:r>
              <a:rPr lang="en-US" sz="1600" dirty="0"/>
              <a:t>, 2019</a:t>
            </a:r>
          </a:p>
          <a:p>
            <a:r>
              <a:rPr lang="en-US" sz="1800" b="1" dirty="0"/>
              <a:t>Physics-informed Neural Networks </a:t>
            </a:r>
          </a:p>
          <a:p>
            <a:pPr lvl="1"/>
            <a:r>
              <a:rPr lang="en-US" sz="1600" dirty="0"/>
              <a:t>M. </a:t>
            </a:r>
            <a:r>
              <a:rPr lang="en-US" sz="1600" dirty="0" err="1"/>
              <a:t>Raissi</a:t>
            </a:r>
            <a:r>
              <a:rPr lang="en-US" sz="1600" dirty="0"/>
              <a:t>, et al., </a:t>
            </a:r>
            <a:r>
              <a:rPr lang="en-US" sz="1600" i="1" dirty="0"/>
              <a:t>Physics-informed neural networks: A deep learning framework for solving forward and inverse problems involving nonlinear partial differential equations</a:t>
            </a:r>
            <a:r>
              <a:rPr lang="en-US" sz="1600" dirty="0"/>
              <a:t>, 2019</a:t>
            </a:r>
          </a:p>
          <a:p>
            <a:r>
              <a:rPr lang="en-US" sz="1800" b="1" dirty="0"/>
              <a:t>Neural Differential Equations</a:t>
            </a:r>
          </a:p>
          <a:p>
            <a:pPr lvl="1"/>
            <a:r>
              <a:rPr lang="en-US" sz="1600" dirty="0"/>
              <a:t>R. T. Q. Chen, et al., </a:t>
            </a:r>
            <a:r>
              <a:rPr lang="en-US" sz="1600" i="1" dirty="0"/>
              <a:t>Neural Ordinary Differential Equations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C. Rackauckas , et al., </a:t>
            </a:r>
            <a:r>
              <a:rPr lang="en-US" sz="1600" i="1" dirty="0"/>
              <a:t>Universal Differential Equations for Scientific Machine Learning</a:t>
            </a:r>
            <a:r>
              <a:rPr lang="en-US" sz="1600" dirty="0"/>
              <a:t>, 2021 </a:t>
            </a:r>
            <a:endParaRPr lang="en-US" sz="1800" dirty="0"/>
          </a:p>
          <a:p>
            <a:r>
              <a:rPr lang="en-US" sz="1800" b="1" dirty="0"/>
              <a:t>Differentiable Optimization</a:t>
            </a:r>
          </a:p>
          <a:p>
            <a:pPr lvl="1"/>
            <a:r>
              <a:rPr lang="en-US" sz="1600" dirty="0"/>
              <a:t>A. Agrawal, et al., Differentiable Convex Optimization Layers, 2019</a:t>
            </a:r>
          </a:p>
          <a:p>
            <a:pPr lvl="1"/>
            <a:r>
              <a:rPr lang="en-US" sz="1600" dirty="0"/>
              <a:t>P. Donti, et al., </a:t>
            </a:r>
            <a:r>
              <a:rPr lang="en-US" sz="1600" i="1" dirty="0"/>
              <a:t>DC3: A learning method for optimization with hard constraints</a:t>
            </a:r>
            <a:r>
              <a:rPr lang="en-US" sz="1600" dirty="0"/>
              <a:t>, 2021</a:t>
            </a:r>
          </a:p>
          <a:p>
            <a:pPr lvl="1"/>
            <a:r>
              <a:rPr lang="en-US" sz="1600" dirty="0"/>
              <a:t>S. Gould, et al., </a:t>
            </a:r>
            <a:r>
              <a:rPr lang="en-US" sz="1600" i="1" dirty="0"/>
              <a:t>Deep Declarative Networks: A New Hope</a:t>
            </a:r>
            <a:r>
              <a:rPr lang="en-US" sz="1600" dirty="0"/>
              <a:t>, 2020</a:t>
            </a:r>
          </a:p>
          <a:p>
            <a:pPr lvl="1"/>
            <a:r>
              <a:rPr lang="en-US" sz="1600" dirty="0"/>
              <a:t>J. </a:t>
            </a:r>
            <a:r>
              <a:rPr lang="en-US" sz="1600" dirty="0" err="1"/>
              <a:t>Kotary</a:t>
            </a:r>
            <a:r>
              <a:rPr lang="en-US" sz="1600" dirty="0"/>
              <a:t>, et al., </a:t>
            </a:r>
            <a:r>
              <a:rPr lang="en-US" sz="1600" i="1" dirty="0"/>
              <a:t>End-to-End Constrained Optimization Learning: A Survey</a:t>
            </a:r>
            <a:r>
              <a:rPr lang="en-US" sz="1600" dirty="0"/>
              <a:t>, 2021</a:t>
            </a:r>
          </a:p>
          <a:p>
            <a:r>
              <a:rPr lang="en-US" sz="1800" b="1" dirty="0"/>
              <a:t>Differentiable Control</a:t>
            </a:r>
          </a:p>
          <a:p>
            <a:pPr lvl="1"/>
            <a:r>
              <a:rPr lang="en-US" sz="1600" dirty="0"/>
              <a:t>B. Amos, et al., </a:t>
            </a:r>
            <a:r>
              <a:rPr lang="en-US" sz="1600" i="1" dirty="0"/>
              <a:t>Differentiable MPC for End-to-end Planning and Control</a:t>
            </a:r>
            <a:r>
              <a:rPr lang="en-US" sz="1600" dirty="0"/>
              <a:t>, 2019</a:t>
            </a:r>
          </a:p>
          <a:p>
            <a:pPr lvl="1"/>
            <a:r>
              <a:rPr lang="en-US" sz="1600" dirty="0"/>
              <a:t>S. East, et al., </a:t>
            </a:r>
            <a:r>
              <a:rPr lang="en-US" sz="1600" i="1" dirty="0"/>
              <a:t>Infinite-Horizon Differentiable Model Predictive Control</a:t>
            </a:r>
            <a:r>
              <a:rPr lang="en-US" sz="16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0200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5AA082-BA78-DC4B-B0D6-B5C472B5BA3F}"/>
              </a:ext>
            </a:extLst>
          </p:cNvPr>
          <p:cNvSpPr txBox="1">
            <a:spLocks/>
          </p:cNvSpPr>
          <p:nvPr/>
        </p:nvSpPr>
        <p:spPr>
          <a:xfrm>
            <a:off x="1105978" y="1295431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6F12F53-441B-45F6-9781-158C8416E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17" y="3190647"/>
            <a:ext cx="6264632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neuromancer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nm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nm.constraints.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‘p’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nm.constraints.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‘x’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nm.constraints.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variable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'y’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obj = ((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-x)**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p*(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y-x**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2)**2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).minimize(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en-US" sz="1200" dirty="0">
                <a:solidFill>
                  <a:srgbClr val="6897BB"/>
                </a:solidFill>
                <a:latin typeface="Consolas" panose="020B0609020204030204" pitchFamily="49" charset="0"/>
              </a:rPr>
              <a:t>1.0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'obj’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c1 = (p/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&lt;= 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y**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nsolas" panose="020B0609020204030204" pitchFamily="49" charset="0"/>
            </a:endParaRPr>
          </a:p>
          <a:p>
            <a:pPr defTabSz="914400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c2 = x**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+ y**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&lt;= p**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	</a:t>
            </a:r>
          </a:p>
          <a:p>
            <a:pPr defTabSz="914400"/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c3 = x &gt;= y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net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nm.blocks.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MLP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200" dirty="0" err="1">
                <a:solidFill>
                  <a:srgbClr val="AA4926"/>
                </a:solidFill>
                <a:latin typeface="Consolas" panose="020B0609020204030204" pitchFamily="49" charset="0"/>
              </a:rPr>
              <a:t>insize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200" dirty="0">
                <a:solidFill>
                  <a:srgbClr val="AA4926"/>
                </a:solidFill>
                <a:latin typeface="Consolas" panose="020B0609020204030204" pitchFamily="49" charset="0"/>
              </a:rPr>
              <a:t>outsize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=2, </a:t>
            </a:r>
            <a:r>
              <a:rPr lang="en-US" altLang="en-US" sz="1200" dirty="0" err="1">
                <a:solidFill>
                  <a:srgbClr val="AA4926"/>
                </a:solidFill>
                <a:latin typeface="Consolas" panose="020B0609020204030204" pitchFamily="49" charset="0"/>
              </a:rPr>
              <a:t>hsizes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=[80]*4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map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nm.maps.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(net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input_keys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'p’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Consolas" panose="020B0609020204030204" pitchFamily="49" charset="0"/>
              </a:rPr>
              <a:t>output_keys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x’,‘y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	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nm.loss.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PenaltyLoss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([obj]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[c1, c2, c3]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nm.problem.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[map]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loss)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optimizer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torch.optim.AdamW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problem.parameters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trainer =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nm.</a:t>
            </a:r>
            <a:r>
              <a:rPr lang="en-US" altLang="en-US" sz="1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Trainer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problem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,data,optimizer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best_model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dirty="0" err="1">
                <a:solidFill>
                  <a:srgbClr val="A9B7C6"/>
                </a:solidFill>
                <a:latin typeface="Consolas" panose="020B0609020204030204" pitchFamily="49" charset="0"/>
              </a:rPr>
              <a:t>trainer.train</a:t>
            </a:r>
            <a:r>
              <a:rPr lang="en-US" altLang="en-US" sz="12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953F2-F384-4895-A90D-91E30A824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E6FE7E-95FD-4802-AAFB-AC3A684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0E983F5-0A4A-4F35-88CE-4180533E5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369FF7E-5BC8-45C5-B3BB-5BF90681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</p:spPr>
        <p:txBody>
          <a:bodyPr/>
          <a:lstStyle/>
          <a:p>
            <a:pPr defTabSz="914363"/>
            <a:fld id="{FE7A4BB3-E848-5A44-82DF-322201952CD8}" type="slidenum">
              <a:rPr lang="en-US" smtClean="0"/>
              <a:pPr defTabSz="914363"/>
              <a:t>7</a:t>
            </a:fld>
            <a:endParaRPr lang="en-US" dirty="0"/>
          </a:p>
        </p:txBody>
      </p:sp>
      <p:pic>
        <p:nvPicPr>
          <p:cNvPr id="22" name="Picture 21" descr="PyTorch v1.0 release: Tensors and Dynamic neural networks in Python">
            <a:extLst>
              <a:ext uri="{FF2B5EF4-FFF2-40B4-BE49-F238E27FC236}">
                <a16:creationId xmlns:a16="http://schemas.microsoft.com/office/drawing/2014/main" id="{09A639CD-C459-4EEF-A39C-7F2D80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642" y="3347944"/>
            <a:ext cx="1752000" cy="3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3ED2EBDD-AD33-4C52-BFE0-7A3656EE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425"/>
            <a:ext cx="8994914" cy="897074"/>
          </a:xfrm>
        </p:spPr>
        <p:txBody>
          <a:bodyPr>
            <a:noAutofit/>
          </a:bodyPr>
          <a:lstStyle/>
          <a:p>
            <a:r>
              <a:rPr lang="en-US" sz="2600" dirty="0" err="1"/>
              <a:t>NeuroMANCER</a:t>
            </a:r>
            <a:r>
              <a:rPr lang="en-US" sz="2600" dirty="0"/>
              <a:t>: a Scientific Machine Learning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28E4-03D2-A48F-16E0-0CB15A20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929" y="1797355"/>
            <a:ext cx="2993664" cy="930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F8BD0C-7071-B19E-BADF-328D909D22AB}"/>
              </a:ext>
            </a:extLst>
          </p:cNvPr>
          <p:cNvSpPr txBox="1"/>
          <p:nvPr/>
        </p:nvSpPr>
        <p:spPr>
          <a:xfrm>
            <a:off x="850716" y="2805680"/>
            <a:ext cx="626463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2. Python code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8E21-935D-E03F-09B7-F08F02A829BB}"/>
              </a:ext>
            </a:extLst>
          </p:cNvPr>
          <p:cNvSpPr txBox="1"/>
          <p:nvPr/>
        </p:nvSpPr>
        <p:spPr>
          <a:xfrm>
            <a:off x="850718" y="1338554"/>
            <a:ext cx="626463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  <a:r>
              <a:rPr lang="en-US" sz="1800" dirty="0"/>
              <a:t>. Mathematical formulation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9B78B88-6E76-12F6-FFCA-1A5669A64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531" y="1200021"/>
            <a:ext cx="3491363" cy="18322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404F72-37F0-A9BD-4C22-1637010DD3C4}"/>
              </a:ext>
            </a:extLst>
          </p:cNvPr>
          <p:cNvSpPr/>
          <p:nvPr/>
        </p:nvSpPr>
        <p:spPr>
          <a:xfrm>
            <a:off x="9479942" y="1823315"/>
            <a:ext cx="702129" cy="2928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cl_trajectories_2.">
            <a:extLst>
              <a:ext uri="{FF2B5EF4-FFF2-40B4-BE49-F238E27FC236}">
                <a16:creationId xmlns:a16="http://schemas.microsoft.com/office/drawing/2014/main" id="{001C59AE-AB62-D444-9B1F-8C6E5B389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/>
        </p:blipFill>
        <p:spPr bwMode="auto">
          <a:xfrm>
            <a:off x="7480742" y="3412983"/>
            <a:ext cx="4370316" cy="158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A3B78A84-72A5-A660-7A2D-3E8EC2CC3E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8" t="6739" r="25305" b="10977"/>
          <a:stretch/>
        </p:blipFill>
        <p:spPr>
          <a:xfrm>
            <a:off x="7480743" y="5091649"/>
            <a:ext cx="1752000" cy="1739176"/>
          </a:xfrm>
          <a:prstGeom prst="rect">
            <a:avLst/>
          </a:prstGeom>
        </p:spPr>
      </p:pic>
      <p:pic>
        <p:nvPicPr>
          <p:cNvPr id="25" name="Picture 24" descr="Chart, surface chart&#10;&#10;Description automatically generated">
            <a:extLst>
              <a:ext uri="{FF2B5EF4-FFF2-40B4-BE49-F238E27FC236}">
                <a16:creationId xmlns:a16="http://schemas.microsoft.com/office/drawing/2014/main" id="{B7171530-8EBD-91B8-0D35-60D23E1E4B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193" t="15301" r="11589" b="7880"/>
          <a:stretch/>
        </p:blipFill>
        <p:spPr>
          <a:xfrm>
            <a:off x="10030141" y="5161562"/>
            <a:ext cx="1901911" cy="16801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1192A8-26E6-2888-4BC3-1A88BF33A68D}"/>
              </a:ext>
            </a:extLst>
          </p:cNvPr>
          <p:cNvSpPr txBox="1"/>
          <p:nvPr/>
        </p:nvSpPr>
        <p:spPr>
          <a:xfrm>
            <a:off x="7201192" y="2807469"/>
            <a:ext cx="201685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4.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A758C-B01A-FB70-C26A-7804CABA986F}"/>
              </a:ext>
            </a:extLst>
          </p:cNvPr>
          <p:cNvSpPr txBox="1"/>
          <p:nvPr/>
        </p:nvSpPr>
        <p:spPr>
          <a:xfrm>
            <a:off x="7201191" y="1334843"/>
            <a:ext cx="2016851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3. Problem graph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0BEF49-279B-A8C9-3E31-DC5350BA0B7B}"/>
              </a:ext>
            </a:extLst>
          </p:cNvPr>
          <p:cNvSpPr txBox="1"/>
          <p:nvPr/>
        </p:nvSpPr>
        <p:spPr>
          <a:xfrm>
            <a:off x="9600606" y="1836623"/>
            <a:ext cx="593999" cy="244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5225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F84512-7515-404A-A124-127EECB0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493D0-6FC9-4F74-9234-5244E31A1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9144000" cy="855310"/>
          </a:xfrm>
        </p:spPr>
        <p:txBody>
          <a:bodyPr lIns="0" anchor="b"/>
          <a:lstStyle/>
          <a:p>
            <a:r>
              <a:rPr lang="en-US" sz="2800" b="1" dirty="0"/>
              <a:t>Data-driven Modeling </a:t>
            </a:r>
            <a:r>
              <a:rPr lang="en-US" sz="2800" dirty="0"/>
              <a:t>Capabilities in Neuromancer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57920-AE50-27AE-462E-854823865F8C}"/>
              </a:ext>
            </a:extLst>
          </p:cNvPr>
          <p:cNvSpPr txBox="1"/>
          <p:nvPr/>
        </p:nvSpPr>
        <p:spPr>
          <a:xfrm>
            <a:off x="7737613" y="1484991"/>
            <a:ext cx="385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Graph Neural Networks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BC3A0-A3C0-342E-B464-040D760D83CF}"/>
              </a:ext>
            </a:extLst>
          </p:cNvPr>
          <p:cNvSpPr txBox="1"/>
          <p:nvPr/>
        </p:nvSpPr>
        <p:spPr>
          <a:xfrm>
            <a:off x="969895" y="1422723"/>
            <a:ext cx="5950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Component-based Physics-informed Machine Learning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154C2-A045-042B-67A5-0C9423F2DCE9}"/>
              </a:ext>
            </a:extLst>
          </p:cNvPr>
          <p:cNvSpPr txBox="1"/>
          <p:nvPr/>
        </p:nvSpPr>
        <p:spPr>
          <a:xfrm>
            <a:off x="969895" y="4142470"/>
            <a:ext cx="4989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Networked Dynamical systems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02446-6547-C53D-B517-56DCE548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56" y="4630774"/>
            <a:ext cx="5277676" cy="2157322"/>
          </a:xfrm>
          <a:prstGeom prst="rect">
            <a:avLst/>
          </a:prstGeom>
        </p:spPr>
      </p:pic>
      <p:pic>
        <p:nvPicPr>
          <p:cNvPr id="9218" name="Picture 2" descr="A Comprehensive Introduction to Graph Neural Networks (GNNs) | DataCamp">
            <a:extLst>
              <a:ext uri="{FF2B5EF4-FFF2-40B4-BE49-F238E27FC236}">
                <a16:creationId xmlns:a16="http://schemas.microsoft.com/office/drawing/2014/main" id="{0A29A181-F1ED-007E-C6EC-2CFC9F645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694" y="1623392"/>
            <a:ext cx="3530964" cy="261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4AECD-DA66-B19E-3637-7E442AAFCB82}"/>
              </a:ext>
            </a:extLst>
          </p:cNvPr>
          <p:cNvSpPr txBox="1"/>
          <p:nvPr/>
        </p:nvSpPr>
        <p:spPr>
          <a:xfrm>
            <a:off x="7614201" y="4142470"/>
            <a:ext cx="4014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Differential Equation Solvers</a:t>
            </a:r>
            <a:endParaRPr lang="en-US" dirty="0"/>
          </a:p>
        </p:txBody>
      </p:sp>
      <p:pic>
        <p:nvPicPr>
          <p:cNvPr id="9220" name="Picture 4" descr="Duffing_phase">
            <a:extLst>
              <a:ext uri="{FF2B5EF4-FFF2-40B4-BE49-F238E27FC236}">
                <a16:creationId xmlns:a16="http://schemas.microsoft.com/office/drawing/2014/main" id="{BBDC114D-BC58-3163-1708-5E6043DEC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074" y="4621089"/>
            <a:ext cx="2889343" cy="216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080F96-6E6D-20C9-74B2-1B27CA63D5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707" t="39881" b="26510"/>
          <a:stretch/>
        </p:blipFill>
        <p:spPr>
          <a:xfrm>
            <a:off x="1249733" y="1958252"/>
            <a:ext cx="4794705" cy="197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5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5778"/>
            <a:ext cx="6905625" cy="1092483"/>
          </a:xfrm>
        </p:spPr>
        <p:txBody>
          <a:bodyPr>
            <a:normAutofit/>
          </a:bodyPr>
          <a:lstStyle/>
          <a:p>
            <a:r>
              <a:rPr lang="en-US" sz="2800" b="1" dirty="0"/>
              <a:t>Networked Dynamical Systems via Universal Differential Equations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C0F2F-96B7-489E-97D8-25594FC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86" y="1660578"/>
            <a:ext cx="5954575" cy="24340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B523-61E4-41FA-BF19-05DAB88A2CE1}"/>
              </a:ext>
            </a:extLst>
          </p:cNvPr>
          <p:cNvSpPr txBox="1"/>
          <p:nvPr/>
        </p:nvSpPr>
        <p:spPr>
          <a:xfrm>
            <a:off x="1077360" y="4199834"/>
            <a:ext cx="340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Network of unknown oscillators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A8F27-5666-4363-BBAA-176E0D2C2159}"/>
              </a:ext>
            </a:extLst>
          </p:cNvPr>
          <p:cNvSpPr txBox="1"/>
          <p:nvPr/>
        </p:nvSpPr>
        <p:spPr>
          <a:xfrm>
            <a:off x="5007873" y="4199834"/>
            <a:ext cx="20180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Coupling adjacency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8E2125-EE32-42E5-89D9-BBE79EB4F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76" y="4812254"/>
            <a:ext cx="3094589" cy="9198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7383371-227B-4EE1-BBF4-335CBC917D2D}"/>
              </a:ext>
            </a:extLst>
          </p:cNvPr>
          <p:cNvSpPr txBox="1"/>
          <p:nvPr/>
        </p:nvSpPr>
        <p:spPr>
          <a:xfrm>
            <a:off x="1077360" y="5097231"/>
            <a:ext cx="3402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Ground truth </a:t>
            </a:r>
            <a:r>
              <a:rPr lang="en-US" sz="1600" dirty="0" err="1"/>
              <a:t>Kuramoto</a:t>
            </a:r>
            <a:r>
              <a:rPr lang="en-US" sz="1600" dirty="0"/>
              <a:t> system: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FD0020-FBEE-46BC-AE7B-9AC313DED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399" y="1742658"/>
            <a:ext cx="5178310" cy="29019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FE510-24D3-46CD-8696-49445646B79A}"/>
              </a:ext>
            </a:extLst>
          </p:cNvPr>
          <p:cNvSpPr txBox="1"/>
          <p:nvPr/>
        </p:nvSpPr>
        <p:spPr>
          <a:xfrm>
            <a:off x="7968077" y="4929618"/>
            <a:ext cx="3675614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Generalization of learned dynamics on never-seen network topology.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F344E-439C-48A0-B0C4-8346B59CFAE3}"/>
              </a:ext>
            </a:extLst>
          </p:cNvPr>
          <p:cNvSpPr txBox="1"/>
          <p:nvPr/>
        </p:nvSpPr>
        <p:spPr>
          <a:xfrm>
            <a:off x="822682" y="6177775"/>
            <a:ext cx="10497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400" dirty="0"/>
              <a:t>James Koch, et al., </a:t>
            </a:r>
            <a:r>
              <a:rPr lang="en-US" sz="1400" b="1" dirty="0"/>
              <a:t>Structural Inference of Networked Dynamical Systems with Universal Differential Equations</a:t>
            </a:r>
            <a:r>
              <a:rPr lang="en-US" sz="1400" dirty="0"/>
              <a:t>, Chaos: An interdisciplinary Journal of Nonlinear Science, </a:t>
            </a:r>
            <a:r>
              <a:rPr lang="en-US" sz="1400" b="0" i="0" u="sng" dirty="0">
                <a:solidFill>
                  <a:srgbClr val="0066CC"/>
                </a:solidFill>
                <a:effectLst/>
                <a:latin typeface="Helvetica" panose="020B0604020202020204" pitchFamily="34" charset="0"/>
                <a:hlinkClick r:id="rId6"/>
              </a:rPr>
              <a:t>doi.org/10.1063/5.0109093</a:t>
            </a:r>
            <a:r>
              <a:rPr lang="en-US" sz="1400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1652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2.xml><?xml version="1.0" encoding="utf-8"?>
<a:theme xmlns:a="http://schemas.openxmlformats.org/drawingml/2006/main" name="1_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3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4.xml><?xml version="1.0" encoding="utf-8"?>
<a:theme xmlns:a="http://schemas.openxmlformats.org/drawingml/2006/main" name="1_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DB4EA25B37545A3DBEF382239F1F9" ma:contentTypeVersion="8" ma:contentTypeDescription="Create a new document." ma:contentTypeScope="" ma:versionID="eca7912b221f7cef8447b3c38aef6c89">
  <xsd:schema xmlns:xsd="http://www.w3.org/2001/XMLSchema" xmlns:xs="http://www.w3.org/2001/XMLSchema" xmlns:p="http://schemas.microsoft.com/office/2006/metadata/properties" xmlns:ns2="cc6c6d48-82b9-425a-a95d-3c7cf5d4dbf7" targetNamespace="http://schemas.microsoft.com/office/2006/metadata/properties" ma:root="true" ma:fieldsID="0eb7575f5356383db6665f7efbc967d4" ns2:_="">
    <xsd:import namespace="cc6c6d48-82b9-425a-a95d-3c7cf5d4db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c6d48-82b9-425a-a95d-3c7cf5d4db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F80048-CD26-48B6-8ED5-5B2FD741F3F8}">
  <ds:schemaRefs>
    <ds:schemaRef ds:uri="http://schemas.microsoft.com/office/2006/documentManagement/types"/>
    <ds:schemaRef ds:uri="http://www.w3.org/XML/1998/namespace"/>
    <ds:schemaRef ds:uri="http://purl.org/dc/elements/1.1/"/>
    <ds:schemaRef ds:uri="cc6c6d48-82b9-425a-a95d-3c7cf5d4dbf7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2890A6D-FE85-4C71-B289-89019A8DF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c6d48-82b9-425a-a95d-3c7cf5d4db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29BB63-D35A-4A78-90DF-B27F75123B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28507</TotalTime>
  <Words>1267</Words>
  <Application>Microsoft Office PowerPoint</Application>
  <PresentationFormat>Widescreen</PresentationFormat>
  <Paragraphs>180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-apple-system</vt:lpstr>
      <vt:lpstr>Arial</vt:lpstr>
      <vt:lpstr>Calibri</vt:lpstr>
      <vt:lpstr>Consolas</vt:lpstr>
      <vt:lpstr>Helvetica</vt:lpstr>
      <vt:lpstr>Lucida Grande</vt:lpstr>
      <vt:lpstr>Wingdings</vt:lpstr>
      <vt:lpstr>PNNL Light Theme</vt:lpstr>
      <vt:lpstr>1_PNNL Light Theme</vt:lpstr>
      <vt:lpstr>PNNL_Option_4</vt:lpstr>
      <vt:lpstr>1_PNNL_Option_4</vt:lpstr>
      <vt:lpstr>Differentiable Programming for Modeling and Control of Energy Systems  </vt:lpstr>
      <vt:lpstr>Challenges of Dynamical Systems Modeling and Control</vt:lpstr>
      <vt:lpstr>Landscape of Solution Methods</vt:lpstr>
      <vt:lpstr>Landscape of Solution Tools</vt:lpstr>
      <vt:lpstr>Landscape of Solution Tools</vt:lpstr>
      <vt:lpstr>Differentiable Programming Enables Scientific Machine Learning </vt:lpstr>
      <vt:lpstr>NeuroMANCER: a Scientific Machine Learning Library</vt:lpstr>
      <vt:lpstr>Data-driven Modeling Capabilities in Neuromancer</vt:lpstr>
      <vt:lpstr>Networked Dynamical Systems via Universal Differential Equations</vt:lpstr>
      <vt:lpstr>Optimal Control Capabilities in Neuromancer</vt:lpstr>
      <vt:lpstr>Differentiable Predictive Control (DPC)</vt:lpstr>
      <vt:lpstr>Differentiable Predictive Control (DPC)</vt:lpstr>
      <vt:lpstr>Learning Stable Policies with Neural Lyapunov Functions</vt:lpstr>
      <vt:lpstr>Learning Safe Policies with Control Barrier Functions</vt:lpstr>
      <vt:lpstr>Economic Differentiable Predictive Control of Building Energy System</vt:lpstr>
      <vt:lpstr>Dynamics-Aware Economic Redispatch via Differentiable Predictive Control</vt:lpstr>
      <vt:lpstr>Edge Deployment of Differentiable Predictive Control</vt:lpstr>
      <vt:lpstr>NeuroMANCER</vt:lpstr>
      <vt:lpstr>Acknowledgements</vt:lpstr>
    </vt:vector>
  </TitlesOfParts>
  <Manager>Lou Terminello</Manager>
  <Company>PNNL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DMC Inititative Vision and Overview</dc:title>
  <dc:subject>Data Model Convergence Presentation</dc:subject>
  <dc:creator>James A. Ang</dc:creator>
  <cp:keywords/>
  <dc:description>PNNL-SA-140780, Unlimited Release</dc:description>
  <cp:lastModifiedBy>Drgona, Jan</cp:lastModifiedBy>
  <cp:revision>785</cp:revision>
  <cp:lastPrinted>2019-12-16T18:31:13Z</cp:lastPrinted>
  <dcterms:created xsi:type="dcterms:W3CDTF">2018-09-04T17:32:37Z</dcterms:created>
  <dcterms:modified xsi:type="dcterms:W3CDTF">2023-06-06T15:33:14Z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0x0101002AFDB4EA25B37545A3DBEF382239F1F9</vt:lpwstr>
  </property>
</Properties>
</file>